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7"/>
  </p:notesMasterIdLst>
  <p:sldIdLst>
    <p:sldId id="256" r:id="rId2"/>
    <p:sldId id="257" r:id="rId3"/>
    <p:sldId id="260" r:id="rId4"/>
    <p:sldId id="268" r:id="rId5"/>
    <p:sldId id="261" r:id="rId6"/>
    <p:sldId id="264" r:id="rId7"/>
    <p:sldId id="271" r:id="rId8"/>
    <p:sldId id="270" r:id="rId9"/>
    <p:sldId id="263" r:id="rId10"/>
    <p:sldId id="269" r:id="rId11"/>
    <p:sldId id="265" r:id="rId12"/>
    <p:sldId id="286" r:id="rId13"/>
    <p:sldId id="287" r:id="rId14"/>
    <p:sldId id="288" r:id="rId15"/>
    <p:sldId id="289" r:id="rId16"/>
    <p:sldId id="276" r:id="rId17"/>
    <p:sldId id="277" r:id="rId18"/>
    <p:sldId id="278" r:id="rId19"/>
    <p:sldId id="290" r:id="rId20"/>
    <p:sldId id="291" r:id="rId21"/>
    <p:sldId id="292" r:id="rId22"/>
    <p:sldId id="293" r:id="rId23"/>
    <p:sldId id="285" r:id="rId24"/>
    <p:sldId id="258" r:id="rId25"/>
    <p:sldId id="25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3848" autoAdjust="0"/>
  </p:normalViewPr>
  <p:slideViewPr>
    <p:cSldViewPr snapToGrid="0">
      <p:cViewPr varScale="1">
        <p:scale>
          <a:sx n="55" d="100"/>
          <a:sy n="55" d="100"/>
        </p:scale>
        <p:origin x="7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951BE-0341-4617-8CF1-F161A8399873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</dgm:pt>
    <dgm:pt modelId="{E3C60231-7128-4712-8E69-DF67557FDDC5}">
      <dgm:prSet phldrT="[Text]" custT="1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de-DE" sz="2800" b="1" dirty="0"/>
            <a:t>Volume</a:t>
          </a:r>
        </a:p>
        <a:p>
          <a:r>
            <a:rPr lang="de-DE" sz="1800" i="1" dirty="0"/>
            <a:t>Bis zu vielen </a:t>
          </a:r>
          <a:r>
            <a:rPr lang="de-DE" sz="1800" i="1" dirty="0" err="1"/>
            <a:t>Peta</a:t>
          </a:r>
          <a:r>
            <a:rPr lang="de-DE" sz="1800" i="1" dirty="0"/>
            <a:t>- und </a:t>
          </a:r>
          <a:r>
            <a:rPr lang="de-DE" sz="1800" i="1" dirty="0" err="1"/>
            <a:t>Exabyte</a:t>
          </a:r>
          <a:r>
            <a:rPr lang="de-DE" sz="1800" i="1" dirty="0"/>
            <a:t> an Daten</a:t>
          </a:r>
        </a:p>
      </dgm:t>
    </dgm:pt>
    <dgm:pt modelId="{56EA6F5C-74D3-4F86-8B31-6124C8441822}" type="parTrans" cxnId="{636A079D-F26A-4BB5-A51C-0409A7E8C84B}">
      <dgm:prSet/>
      <dgm:spPr/>
      <dgm:t>
        <a:bodyPr/>
        <a:lstStyle/>
        <a:p>
          <a:endParaRPr lang="de-DE"/>
        </a:p>
      </dgm:t>
    </dgm:pt>
    <dgm:pt modelId="{0BD74803-0395-4F58-A908-2D32AA99BAA8}" type="sibTrans" cxnId="{636A079D-F26A-4BB5-A51C-0409A7E8C84B}">
      <dgm:prSet/>
      <dgm:spPr/>
      <dgm:t>
        <a:bodyPr/>
        <a:lstStyle/>
        <a:p>
          <a:endParaRPr lang="de-DE"/>
        </a:p>
      </dgm:t>
    </dgm:pt>
    <dgm:pt modelId="{1D7A522C-30DA-47F1-9062-305EE7EEFEEB}">
      <dgm:prSet phldrT="[Text]" custT="1"/>
      <dgm:spPr/>
      <dgm:t>
        <a:bodyPr/>
        <a:lstStyle/>
        <a:p>
          <a:r>
            <a:rPr lang="de-DE" sz="2800" b="1" dirty="0" err="1"/>
            <a:t>Velocity</a:t>
          </a:r>
          <a:endParaRPr lang="de-DE" sz="2800" b="1" dirty="0"/>
        </a:p>
        <a:p>
          <a:r>
            <a:rPr lang="de-DE" sz="1800" i="1" dirty="0"/>
            <a:t>Sofortige Analyse dynamischer Datenströme</a:t>
          </a:r>
        </a:p>
      </dgm:t>
    </dgm:pt>
    <dgm:pt modelId="{39FFF904-F7E2-4155-8651-9A71380F4DFF}" type="parTrans" cxnId="{28209799-9C9C-4181-8C7E-E74C4DCCD8C3}">
      <dgm:prSet/>
      <dgm:spPr/>
      <dgm:t>
        <a:bodyPr/>
        <a:lstStyle/>
        <a:p>
          <a:endParaRPr lang="de-DE"/>
        </a:p>
      </dgm:t>
    </dgm:pt>
    <dgm:pt modelId="{B2106384-44A8-440C-9E75-44EACDB4BFAE}" type="sibTrans" cxnId="{28209799-9C9C-4181-8C7E-E74C4DCCD8C3}">
      <dgm:prSet/>
      <dgm:spPr/>
      <dgm:t>
        <a:bodyPr/>
        <a:lstStyle/>
        <a:p>
          <a:endParaRPr lang="de-DE"/>
        </a:p>
      </dgm:t>
    </dgm:pt>
    <dgm:pt modelId="{1F8517D6-4311-4D09-A4B7-779A15A84080}">
      <dgm:prSet custT="1"/>
      <dgm:spPr/>
      <dgm:t>
        <a:bodyPr/>
        <a:lstStyle/>
        <a:p>
          <a:r>
            <a:rPr lang="de-DE" sz="2800" b="1" dirty="0" err="1"/>
            <a:t>Variety</a:t>
          </a:r>
          <a:endParaRPr lang="de-DE" sz="2800" b="1" dirty="0"/>
        </a:p>
        <a:p>
          <a:r>
            <a:rPr lang="de-DE" sz="1800" b="0" i="1" dirty="0"/>
            <a:t>Heterogene Datentypen (Strukturiert, teil – und   unstrukturiert)</a:t>
          </a:r>
        </a:p>
      </dgm:t>
    </dgm:pt>
    <dgm:pt modelId="{67815D2B-3417-459A-A698-A4666A1A0BE5}" type="parTrans" cxnId="{4675BB6E-A6FF-428F-9315-DE63F3725068}">
      <dgm:prSet/>
      <dgm:spPr/>
      <dgm:t>
        <a:bodyPr/>
        <a:lstStyle/>
        <a:p>
          <a:endParaRPr lang="de-DE"/>
        </a:p>
      </dgm:t>
    </dgm:pt>
    <dgm:pt modelId="{AE2F3560-BF94-4BC1-8404-25E7FD910B33}" type="sibTrans" cxnId="{4675BB6E-A6FF-428F-9315-DE63F3725068}">
      <dgm:prSet/>
      <dgm:spPr/>
      <dgm:t>
        <a:bodyPr/>
        <a:lstStyle/>
        <a:p>
          <a:endParaRPr lang="de-DE"/>
        </a:p>
      </dgm:t>
    </dgm:pt>
    <dgm:pt modelId="{6E2E5A06-2BFC-4C3E-8267-26FBEECC2BF7}" type="pres">
      <dgm:prSet presAssocID="{2D3951BE-0341-4617-8CF1-F161A8399873}" presName="compositeShape" presStyleCnt="0">
        <dgm:presLayoutVars>
          <dgm:chMax val="7"/>
          <dgm:dir/>
          <dgm:resizeHandles val="exact"/>
        </dgm:presLayoutVars>
      </dgm:prSet>
      <dgm:spPr/>
    </dgm:pt>
    <dgm:pt modelId="{7773E153-64AE-4BDB-A78C-844602CD2017}" type="pres">
      <dgm:prSet presAssocID="{E3C60231-7128-4712-8E69-DF67557FDDC5}" presName="circ1" presStyleLbl="vennNode1" presStyleIdx="0" presStyleCnt="3" custLinFactNeighborX="-11841" custLinFactNeighborY="-2724"/>
      <dgm:spPr/>
    </dgm:pt>
    <dgm:pt modelId="{7A3949EB-D68F-47E1-89B6-A36B15B5C488}" type="pres">
      <dgm:prSet presAssocID="{E3C60231-7128-4712-8E69-DF67557FDDC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2B48D21-1E25-4B88-BE24-FCFDBD32AC38}" type="pres">
      <dgm:prSet presAssocID="{1D7A522C-30DA-47F1-9062-305EE7EEFEEB}" presName="circ2" presStyleLbl="vennNode1" presStyleIdx="1" presStyleCnt="3" custLinFactNeighborX="-1023" custLinFactNeighborY="-1145"/>
      <dgm:spPr/>
    </dgm:pt>
    <dgm:pt modelId="{9EBC0FF0-AB22-4AA9-B948-6B2C40DEAFFD}" type="pres">
      <dgm:prSet presAssocID="{1D7A522C-30DA-47F1-9062-305EE7EEFEE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79F0CAA-C9B7-4633-AACB-C18FF68DC8CF}" type="pres">
      <dgm:prSet presAssocID="{1F8517D6-4311-4D09-A4B7-779A15A84080}" presName="circ3" presStyleLbl="vennNode1" presStyleIdx="2" presStyleCnt="3" custLinFactNeighborX="-18228" custLinFactNeighborY="965"/>
      <dgm:spPr/>
    </dgm:pt>
    <dgm:pt modelId="{710612FD-D22E-40E3-AD05-024D889554EA}" type="pres">
      <dgm:prSet presAssocID="{1F8517D6-4311-4D09-A4B7-779A15A8408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A4FB2B-0700-4BF2-AD8C-76A37E8427A8}" type="presOf" srcId="{1D7A522C-30DA-47F1-9062-305EE7EEFEEB}" destId="{62B48D21-1E25-4B88-BE24-FCFDBD32AC38}" srcOrd="0" destOrd="0" presId="urn:microsoft.com/office/officeart/2005/8/layout/venn1"/>
    <dgm:cxn modelId="{B566C85E-0FDB-4A64-91F0-4974BC36C343}" type="presOf" srcId="{1D7A522C-30DA-47F1-9062-305EE7EEFEEB}" destId="{9EBC0FF0-AB22-4AA9-B948-6B2C40DEAFFD}" srcOrd="1" destOrd="0" presId="urn:microsoft.com/office/officeart/2005/8/layout/venn1"/>
    <dgm:cxn modelId="{4675BB6E-A6FF-428F-9315-DE63F3725068}" srcId="{2D3951BE-0341-4617-8CF1-F161A8399873}" destId="{1F8517D6-4311-4D09-A4B7-779A15A84080}" srcOrd="2" destOrd="0" parTransId="{67815D2B-3417-459A-A698-A4666A1A0BE5}" sibTransId="{AE2F3560-BF94-4BC1-8404-25E7FD910B33}"/>
    <dgm:cxn modelId="{2EE21174-E7BF-4543-BDC2-3DBFB03EF0F4}" type="presOf" srcId="{E3C60231-7128-4712-8E69-DF67557FDDC5}" destId="{7773E153-64AE-4BDB-A78C-844602CD2017}" srcOrd="0" destOrd="0" presId="urn:microsoft.com/office/officeart/2005/8/layout/venn1"/>
    <dgm:cxn modelId="{53EE8B7A-99C7-421C-A5FC-CB1932C3B53F}" type="presOf" srcId="{E3C60231-7128-4712-8E69-DF67557FDDC5}" destId="{7A3949EB-D68F-47E1-89B6-A36B15B5C488}" srcOrd="1" destOrd="0" presId="urn:microsoft.com/office/officeart/2005/8/layout/venn1"/>
    <dgm:cxn modelId="{8726F394-FA66-466B-BC2F-D27633ACFBA3}" type="presOf" srcId="{1F8517D6-4311-4D09-A4B7-779A15A84080}" destId="{710612FD-D22E-40E3-AD05-024D889554EA}" srcOrd="1" destOrd="0" presId="urn:microsoft.com/office/officeart/2005/8/layout/venn1"/>
    <dgm:cxn modelId="{28209799-9C9C-4181-8C7E-E74C4DCCD8C3}" srcId="{2D3951BE-0341-4617-8CF1-F161A8399873}" destId="{1D7A522C-30DA-47F1-9062-305EE7EEFEEB}" srcOrd="1" destOrd="0" parTransId="{39FFF904-F7E2-4155-8651-9A71380F4DFF}" sibTransId="{B2106384-44A8-440C-9E75-44EACDB4BFAE}"/>
    <dgm:cxn modelId="{636A079D-F26A-4BB5-A51C-0409A7E8C84B}" srcId="{2D3951BE-0341-4617-8CF1-F161A8399873}" destId="{E3C60231-7128-4712-8E69-DF67557FDDC5}" srcOrd="0" destOrd="0" parTransId="{56EA6F5C-74D3-4F86-8B31-6124C8441822}" sibTransId="{0BD74803-0395-4F58-A908-2D32AA99BAA8}"/>
    <dgm:cxn modelId="{F00BE8F6-BF02-48B6-ABE2-3972D701774F}" type="presOf" srcId="{1F8517D6-4311-4D09-A4B7-779A15A84080}" destId="{079F0CAA-C9B7-4633-AACB-C18FF68DC8CF}" srcOrd="0" destOrd="0" presId="urn:microsoft.com/office/officeart/2005/8/layout/venn1"/>
    <dgm:cxn modelId="{EA27EBF9-7613-46E3-8D78-5BC99B06942F}" type="presOf" srcId="{2D3951BE-0341-4617-8CF1-F161A8399873}" destId="{6E2E5A06-2BFC-4C3E-8267-26FBEECC2BF7}" srcOrd="0" destOrd="0" presId="urn:microsoft.com/office/officeart/2005/8/layout/venn1"/>
    <dgm:cxn modelId="{32CA7C7E-E5D6-4EDA-B9EB-27DC6372339A}" type="presParOf" srcId="{6E2E5A06-2BFC-4C3E-8267-26FBEECC2BF7}" destId="{7773E153-64AE-4BDB-A78C-844602CD2017}" srcOrd="0" destOrd="0" presId="urn:microsoft.com/office/officeart/2005/8/layout/venn1"/>
    <dgm:cxn modelId="{754FBBAE-28AA-4DDA-BCD5-817BC77DE374}" type="presParOf" srcId="{6E2E5A06-2BFC-4C3E-8267-26FBEECC2BF7}" destId="{7A3949EB-D68F-47E1-89B6-A36B15B5C488}" srcOrd="1" destOrd="0" presId="urn:microsoft.com/office/officeart/2005/8/layout/venn1"/>
    <dgm:cxn modelId="{2F33ED9C-CCEA-44E6-80F0-6269EC5CA5AE}" type="presParOf" srcId="{6E2E5A06-2BFC-4C3E-8267-26FBEECC2BF7}" destId="{62B48D21-1E25-4B88-BE24-FCFDBD32AC38}" srcOrd="2" destOrd="0" presId="urn:microsoft.com/office/officeart/2005/8/layout/venn1"/>
    <dgm:cxn modelId="{2927B269-D935-4C8E-93CB-6CA1533EB3F8}" type="presParOf" srcId="{6E2E5A06-2BFC-4C3E-8267-26FBEECC2BF7}" destId="{9EBC0FF0-AB22-4AA9-B948-6B2C40DEAFFD}" srcOrd="3" destOrd="0" presId="urn:microsoft.com/office/officeart/2005/8/layout/venn1"/>
    <dgm:cxn modelId="{2B8EFB13-B35E-4C04-95E5-8F17B91540ED}" type="presParOf" srcId="{6E2E5A06-2BFC-4C3E-8267-26FBEECC2BF7}" destId="{079F0CAA-C9B7-4633-AACB-C18FF68DC8CF}" srcOrd="4" destOrd="0" presId="urn:microsoft.com/office/officeart/2005/8/layout/venn1"/>
    <dgm:cxn modelId="{CAF80F79-543D-42AB-BDD9-1701723A9357}" type="presParOf" srcId="{6E2E5A06-2BFC-4C3E-8267-26FBEECC2BF7}" destId="{710612FD-D22E-40E3-AD05-024D889554EA}" srcOrd="5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3E153-64AE-4BDB-A78C-844602CD2017}">
      <dsp:nvSpPr>
        <dsp:cNvPr id="0" name=""/>
        <dsp:cNvSpPr/>
      </dsp:nvSpPr>
      <dsp:spPr>
        <a:xfrm>
          <a:off x="1409056" y="59615"/>
          <a:ext cx="2826280" cy="2826280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Volume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/>
            <a:t>Bis zu vielen </a:t>
          </a:r>
          <a:r>
            <a:rPr lang="de-DE" sz="1800" i="1" kern="1200" dirty="0" err="1"/>
            <a:t>Peta</a:t>
          </a:r>
          <a:r>
            <a:rPr lang="de-DE" sz="1800" i="1" kern="1200" dirty="0"/>
            <a:t>- und </a:t>
          </a:r>
          <a:r>
            <a:rPr lang="de-DE" sz="1800" i="1" kern="1200" dirty="0" err="1"/>
            <a:t>Exabyte</a:t>
          </a:r>
          <a:r>
            <a:rPr lang="de-DE" sz="1800" i="1" kern="1200" dirty="0"/>
            <a:t> an Daten</a:t>
          </a:r>
        </a:p>
      </dsp:txBody>
      <dsp:txXfrm>
        <a:off x="1785894" y="554214"/>
        <a:ext cx="2072605" cy="1271826"/>
      </dsp:txXfrm>
    </dsp:sp>
    <dsp:sp modelId="{62B48D21-1E25-4B88-BE24-FCFDBD32AC38}">
      <dsp:nvSpPr>
        <dsp:cNvPr id="0" name=""/>
        <dsp:cNvSpPr/>
      </dsp:nvSpPr>
      <dsp:spPr>
        <a:xfrm>
          <a:off x="2734620" y="1870667"/>
          <a:ext cx="2826280" cy="28262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Velocity</a:t>
          </a:r>
          <a:endParaRPr lang="de-DE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i="1" kern="1200" dirty="0"/>
            <a:t>Sofortige Analyse dynamischer Datenströme</a:t>
          </a:r>
        </a:p>
      </dsp:txBody>
      <dsp:txXfrm>
        <a:off x="3598990" y="2600790"/>
        <a:ext cx="1695768" cy="1554454"/>
      </dsp:txXfrm>
    </dsp:sp>
    <dsp:sp modelId="{079F0CAA-C9B7-4633-AACB-C18FF68DC8CF}">
      <dsp:nvSpPr>
        <dsp:cNvPr id="0" name=""/>
        <dsp:cNvSpPr/>
      </dsp:nvSpPr>
      <dsp:spPr>
        <a:xfrm>
          <a:off x="208726" y="1930302"/>
          <a:ext cx="2826280" cy="28262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Variety</a:t>
          </a:r>
          <a:endParaRPr lang="de-DE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1" kern="1200" dirty="0"/>
            <a:t>Heterogene Datentypen (Strukturiert, teil – und   unstrukturiert)</a:t>
          </a:r>
        </a:p>
      </dsp:txBody>
      <dsp:txXfrm>
        <a:off x="474867" y="2660424"/>
        <a:ext cx="1695768" cy="1554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236BE-3E71-431C-9772-1A0694D1D891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AB6C-547D-4D4A-9F48-D037B04E7E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8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Edgar_F._Codd" TargetMode="External"/><Relationship Id="rId7" Type="http://schemas.openxmlformats.org/officeDocument/2006/relationships/hyperlink" Target="https://de.wikipedia.org/wiki/SQL#cite_note-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.wikipedia.org/wiki/Hawker_Siddeley" TargetMode="External"/><Relationship Id="rId5" Type="http://schemas.openxmlformats.org/officeDocument/2006/relationships/hyperlink" Target="https://de.wikipedia.org/wiki/Raymond_F._Boyce" TargetMode="External"/><Relationship Id="rId4" Type="http://schemas.openxmlformats.org/officeDocument/2006/relationships/hyperlink" Target="https://de.wikipedia.org/wiki/Donald_D._Chamberli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Vorgänger SEQUEL (Structured English Query Language) ab, welche mit Beteiligung von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gar F. Codd"/>
              </a:rPr>
              <a:t>Edgar F.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dgar F. Codd"/>
              </a:rPr>
              <a:t>Codd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(IBM) in den 1970er Jahren von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onald D. Chamberlin"/>
              </a:rPr>
              <a:t>Donald D. Chamberlin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und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aymond F. Boyce"/>
              </a:rPr>
              <a:t>Raymond F. Boyce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entworfen wurde. SEQUEL wurde später in SQL umbenannt, weil SEQUEL ein eingetragenes Warenzeichen der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awker Siddeley"/>
              </a:rPr>
              <a:t>Hawker Siddeley Aircraft Company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ist.</a:t>
            </a:r>
            <a:r>
              <a:rPr lang="de-DE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[1]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932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Speicherkosten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Nullwerte</a:t>
            </a:r>
            <a:r>
              <a:rPr lang="en-US" dirty="0"/>
              <a:t> (</a:t>
            </a:r>
            <a:r>
              <a:rPr lang="en-US" dirty="0" err="1"/>
              <a:t>wenn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Spalten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69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Riak</a:t>
            </a:r>
            <a:r>
              <a:rPr lang="en-US" dirty="0"/>
              <a:t>, MongoDB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speichert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Dokumente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eindeutigem</a:t>
            </a:r>
            <a:r>
              <a:rPr lang="en-US" dirty="0"/>
              <a:t> ID-Feld und </a:t>
            </a:r>
            <a:r>
              <a:rPr lang="en-US" dirty="0" err="1"/>
              <a:t>Werten</a:t>
            </a:r>
            <a:r>
              <a:rPr lang="en-US" dirty="0"/>
              <a:t> </a:t>
            </a:r>
            <a:r>
              <a:rPr lang="en-US" dirty="0" err="1"/>
              <a:t>unterschiedlicher</a:t>
            </a:r>
            <a:r>
              <a:rPr lang="en-US" dirty="0"/>
              <a:t> </a:t>
            </a:r>
            <a:r>
              <a:rPr lang="en-US" dirty="0" err="1"/>
              <a:t>Typen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8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(S.131, NOSQL)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Speicherung</a:t>
            </a:r>
            <a:r>
              <a:rPr lang="en-US" dirty="0"/>
              <a:t> von </a:t>
            </a:r>
            <a:r>
              <a:rPr lang="en-US" dirty="0" err="1"/>
              <a:t>gro</a:t>
            </a:r>
            <a:r>
              <a:rPr lang="de-DE" dirty="0" err="1"/>
              <a:t>ßen</a:t>
            </a:r>
            <a:r>
              <a:rPr lang="de-DE" dirty="0"/>
              <a:t> Datenmengen gut geeignet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04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Sharding</a:t>
            </a:r>
            <a:r>
              <a:rPr lang="de-DE" dirty="0"/>
              <a:t>: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Datenbank-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eine horizontale Partition von Daten in einer Datenbank oder Suchmaschine. Jede einzelne Partition wird als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oder Datenbank-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bezeichnet. Jeder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auf einer separaten Datenbankserverinstanz gespeichert, um die Last zu verteilen.</a:t>
            </a:r>
            <a:endParaRPr lang="de-DE" dirty="0"/>
          </a:p>
          <a:p>
            <a:r>
              <a:rPr lang="de-DE" dirty="0"/>
              <a:t>Sieben Wochen .., S.147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Mongo Dokument ist vergleichbar mit einer Zeile einer relationalen Tabelle (ohne das dazugehörige Schema)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https://www.ct-systeme.com/sf/ApplicationCreator/Seiten/Ad-hoc-Abfragen.aspx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41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Befehle in SQL - Access-Datenbank von Microsoft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  CREATE TABLE, um eine Tabelle in SQL anlegen.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Befehl: CREATE TABLE, damit weiß SQL, dass wir eine neue Tabelle erstellen wollen.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Aufbau: Keyword CREATE TABLE und dem Namen der Tabelle, hier: Dozent.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Danach in Klammern untereinander der Name der Spalte und des Datentyps. hier: Name als Spaltenname und String als Datentyp.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ID wird hier als Integer definiert und hat den Zusatz PRIMARY KEY.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Jede Tabelle benötigt einen PRIMARY KEY. Dieser wird einer Spalte verpasst, welche die Datentypen eindeutig kennzeichnet,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d.h. in diesem Fall, dass jeder Datentyp eine eindeutige ID hat, die auf den ganzen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Datesatz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eindeutig verweist.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75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um die unterschiedlichen Abfragen und Befehle die es in SQL gibt zu demonstrieren haben wir hier zwei Tabellen erstellt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Studierende: Matrikelnummer PRIMARY KEY (PK) - wir haben hier die Matrikelnummer sehr einfach gehalten, um das ganze einfacher darzustellen.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SE: PK Kursbezeichnung.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Spalte Kursbezeichnung gibt es ebenfalls in der Tabelle Studierende. -&gt;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verküpfen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beiden Tabellen - Kursbezeichnung aus der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SE.Tabelle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 dieser hier der PK ist, ist der Verweis eindeutig.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rechts: sieht man auch nochmal die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Verküpfung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zeigt welche Attribute die PKs der Tabellen sind und welche Kardinalität hier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vorherscht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1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verwendet, um neue Datensätze in einer Tabelle einzufügen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Befehl:  INSERT INTO als KEYWORD, danach kommt der Name der Tabelle, in welche der Datensatz eingefügt werden soll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als letztes in Klammern die Daten. Hier ist wichtig die Reihenfolge der Spalten zu beachten.</a:t>
            </a:r>
            <a:br>
              <a:rPr lang="de-DE" dirty="0"/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erhalten folgende Ausgabe.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73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neue Studierende hat die DHBW nun wieder verlassen, und muss nun aus der Tabelle wieder entfernt werden.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geht mit dem DELETE Befehl.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Befehl: KEY WORD: DELETE FROM und dem Namen der Tabelle, aus der der Datensatz entfernt werden soll und welcher Datensatz genau gelöscht werden soll. Hier nehmen wir die Daten des PKs, hier: Matrikelnummer.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Ausführen: Datensatz nun gelöscht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830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eine einfache Abfrage in SQL.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wollen alle Studierenden aus der Tabelle Studierende, welche der Kurs 18SEC belegen.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* bedeutet hier, dass alle Spalten mit ausgegeben werden sollen. Wir hätten statt des * auch eine oder mehrere genaue Spalten angeben können.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sagt hier wieder aus welcher Tabelle wir die Daten anfordern.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ist die Einschränkung, also hier: Kursbezeichnung = 18SEC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der Ausgabe sehen wir nun nur die Studierenden, die den 18SEC besuchen.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gibt noch andere möglichen Befehle wie bspw. Befehle zum Summieren oder um den Durchschnitt auszugeben, zum Gruppieren oder Sortieren usw.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07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weiterer Befehl, der aufgrund seiner Komplexität nicht sehr beliebt ist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JOIN.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wird verwendet, um Daten aus verschiedenen Tabellen zusammen zu führen.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 sehen wir ein Beispiel für den JOIN über die SELECT-FROM-WHERE-Abfrage.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wollen mit SELECT * wieder alle Spalten ausgeben und zwar diesmal aus den beiden Tabellen Studierende und SE.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dem WHERE steckt nun der JOIN drin: Wir verknüpfen hier über den PK die Tabelle Studierende die Spalte Kursbezeichnung mit der Kursbezeichnung in SE, die die Kursbezeichnung SEC haben.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 Befehl könnte man auch mit dem KEYWORD JOIN darstellen.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 die Ausgabe zeigt, dass nun die beiden Tabellen zusammengeführt raus kommen und die Daten nach den Studierenden im SEC Kurs ausgibt.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JOIN ist bei mehreren Tabellen sehr aufwendig und kann schnell unübersichtlich werden.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ist mit ein Grund für die Entwicklung der NOSQL-Datenbanken.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NO-SQL möchte dieses Verknüpfen von Tabellen umgehen.</a:t>
            </a:r>
            <a:b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 ist nun nur ein Grund und Vorteil von NOSQL.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Nähres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erklärt euch nun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Velichka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476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AB6C-547D-4D4A-9F48-D037B04E7E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86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 </a:t>
            </a:r>
            <a:r>
              <a:rPr lang="de-DE" b="1" dirty="0"/>
              <a:t>Skalierbarkeit</a:t>
            </a:r>
            <a:r>
              <a:rPr lang="de-DE" dirty="0"/>
              <a:t> versteht man die Fähigkeit eines Systems, Netzwerks oder Prozesses zur Größenveränderung. Meist wird dabei die Fähigkeit des Systems zum Wachstum bezeichnet.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BBB4C-0702-4F8A-9190-B20932F0875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8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24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46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71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3463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854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806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210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94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36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82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68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8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87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49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5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93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52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F4A1D-856F-452A-9B0C-0F80C0AA3A58}" type="datetimeFigureOut">
              <a:rPr lang="de-DE" smtClean="0"/>
              <a:t>30.11.2018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89D70-A6CB-4911-86F9-552D90F63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675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bs.uni-leipzig.de/file/seminar_1112_volke_ausarbeitung.pdf" TargetMode="External"/><Relationship Id="rId3" Type="http://schemas.openxmlformats.org/officeDocument/2006/relationships/hyperlink" Target="http://www.datenbanken-verstehen.de/sql-tutorial/sql-einfuehrung/" TargetMode="External"/><Relationship Id="rId7" Type="http://schemas.openxmlformats.org/officeDocument/2006/relationships/hyperlink" Target="https://dbs.uni-leipzig.de/file/dbs2-ss17-kap6.pdf" TargetMode="External"/><Relationship Id="rId2" Type="http://schemas.openxmlformats.org/officeDocument/2006/relationships/hyperlink" Target="http://www.datenbanken-verstehen.de/datenbank-grundlagen/datenban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tenbanken-verstehen.de/lexikon/spaltenorientierte-datenbanken/" TargetMode="External"/><Relationship Id="rId11" Type="http://schemas.openxmlformats.org/officeDocument/2006/relationships/image" Target="../media/image48.svg"/><Relationship Id="rId5" Type="http://schemas.openxmlformats.org/officeDocument/2006/relationships/hyperlink" Target="http://wikis.gm.fh-koeln.de/wiki_db/Datenbanken/NoSQL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www.groundreport.com/heres-excellent-guide-understanding-sql/" TargetMode="External"/><Relationship Id="rId9" Type="http://schemas.openxmlformats.org/officeDocument/2006/relationships/hyperlink" Target="https://dbs.uni-leipzig.de/file/seminar_1112_tran_ausarbeitung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CD1EB-8786-4B20-AE62-A1168EF76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NoSQL Datenbanken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65E305-77E5-4D78-83EE-318BE9D5D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149" y="4394039"/>
            <a:ext cx="7304152" cy="1117687"/>
          </a:xfrm>
        </p:spPr>
        <p:txBody>
          <a:bodyPr>
            <a:normAutofit/>
          </a:bodyPr>
          <a:lstStyle/>
          <a:p>
            <a:r>
              <a:rPr lang="de-DE"/>
              <a:t>Eine Präsentation von: </a:t>
            </a:r>
          </a:p>
          <a:p>
            <a:r>
              <a:rPr lang="de-DE"/>
              <a:t>Jan Eger, </a:t>
            </a:r>
            <a:r>
              <a:rPr lang="de-DE" err="1"/>
              <a:t>Velichka</a:t>
            </a:r>
            <a:r>
              <a:rPr lang="de-DE"/>
              <a:t> </a:t>
            </a:r>
            <a:r>
              <a:rPr lang="de-DE" err="1"/>
              <a:t>Yancheva</a:t>
            </a:r>
            <a:r>
              <a:rPr lang="de-DE"/>
              <a:t>, Timo Scheuermann, René </a:t>
            </a:r>
            <a:r>
              <a:rPr lang="de-DE" err="1"/>
              <a:t>Kurpiers</a:t>
            </a:r>
            <a:r>
              <a:rPr lang="de-DE"/>
              <a:t>, Nina Wolff und Annika Hering</a:t>
            </a:r>
          </a:p>
        </p:txBody>
      </p:sp>
    </p:spTree>
    <p:extLst>
      <p:ext uri="{BB962C8B-B14F-4D97-AF65-F5344CB8AC3E}">
        <p14:creationId xmlns:p14="http://schemas.microsoft.com/office/powerpoint/2010/main" val="305040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C775C-2C42-40C5-B738-DD08D2CA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Einfache Abfrage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F84A3FF-F7C9-49E9-BAD5-836336EB3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2" y="2194560"/>
            <a:ext cx="5193969" cy="123444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E19F73-6591-4FED-BF8E-849AF72C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35" y="4886676"/>
            <a:ext cx="5786432" cy="1600199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2C14820-DE7E-428F-92B4-2C09A0E77808}"/>
              </a:ext>
            </a:extLst>
          </p:cNvPr>
          <p:cNvCxnSpPr/>
          <p:nvPr/>
        </p:nvCxnSpPr>
        <p:spPr>
          <a:xfrm>
            <a:off x="161242" y="4160520"/>
            <a:ext cx="118186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41A36A5-2A7A-4220-A118-75F5A3CCA21D}"/>
              </a:ext>
            </a:extLst>
          </p:cNvPr>
          <p:cNvSpPr txBox="1"/>
          <p:nvPr/>
        </p:nvSpPr>
        <p:spPr>
          <a:xfrm>
            <a:off x="5613535" y="2519392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SQL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305FAE8-B0F0-4036-B017-925B55B14C78}"/>
              </a:ext>
            </a:extLst>
          </p:cNvPr>
          <p:cNvSpPr txBox="1"/>
          <p:nvPr/>
        </p:nvSpPr>
        <p:spPr>
          <a:xfrm>
            <a:off x="3725230" y="5435313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Ausgabe</a:t>
            </a:r>
          </a:p>
        </p:txBody>
      </p:sp>
    </p:spTree>
    <p:extLst>
      <p:ext uri="{BB962C8B-B14F-4D97-AF65-F5344CB8AC3E}">
        <p14:creationId xmlns:p14="http://schemas.microsoft.com/office/powerpoint/2010/main" val="24437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26841-5FC9-4DB4-909F-DE5EF8AF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eine JOIN Abfrage?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F5F4FA4-DC60-4C7D-9B11-ACECF281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97156"/>
            <a:ext cx="10470095" cy="117875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D68FE69-CD1B-4615-8D94-6FAA6B40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5056023"/>
            <a:ext cx="10381090" cy="104874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E8DE2F-3845-46C4-B4EE-63684B1E87D1}"/>
              </a:ext>
            </a:extLst>
          </p:cNvPr>
          <p:cNvSpPr txBox="1"/>
          <p:nvPr/>
        </p:nvSpPr>
        <p:spPr>
          <a:xfrm>
            <a:off x="680321" y="2250825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SQL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FDF9FA5-AC7B-41A8-B8DC-E6EC50E0B5A3}"/>
              </a:ext>
            </a:extLst>
          </p:cNvPr>
          <p:cNvSpPr txBox="1"/>
          <p:nvPr/>
        </p:nvSpPr>
        <p:spPr>
          <a:xfrm>
            <a:off x="680321" y="4471248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Ausgabe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9397EFB-FD50-4AD6-851E-40053AA019D1}"/>
              </a:ext>
            </a:extLst>
          </p:cNvPr>
          <p:cNvCxnSpPr/>
          <p:nvPr/>
        </p:nvCxnSpPr>
        <p:spPr>
          <a:xfrm>
            <a:off x="308610" y="4320540"/>
            <a:ext cx="115328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49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E1CF8-B478-42BA-B7BC-A2146F57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NoSQL</a:t>
            </a:r>
            <a:r>
              <a:rPr lang="de-DE" dirty="0"/>
              <a:t>?</a:t>
            </a:r>
          </a:p>
        </p:txBody>
      </p:sp>
      <p:pic>
        <p:nvPicPr>
          <p:cNvPr id="4" name="Picture 2" descr="Memes, How To, and Leverage: HOW TO WRITE A CV&#10; DO You HAVE&#10; ANY EXPERTISE&#10; IN SQL?&#10; NO&#10; r DOESNT&#10; MATTER.&#10; WRITE:&#10; &quot;EXPERT IN&#10; NO SQL&quot;&#10; Leverage the NoSQL boom"/>
          <p:cNvPicPr>
            <a:picLocks noChangeAspect="1" noChangeArrowheads="1"/>
          </p:cNvPicPr>
          <p:nvPr/>
        </p:nvPicPr>
        <p:blipFill>
          <a:blip r:embed="rId2" cstate="print"/>
          <a:srcRect l="15120" t="8902" r="10793" b="11574"/>
          <a:stretch>
            <a:fillRect/>
          </a:stretch>
        </p:blipFill>
        <p:spPr bwMode="auto">
          <a:xfrm>
            <a:off x="9042400" y="2108506"/>
            <a:ext cx="2790276" cy="4558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42241" y="2184400"/>
            <a:ext cx="8900159" cy="448299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err="1"/>
              <a:t>Neue</a:t>
            </a:r>
            <a:r>
              <a:rPr lang="en-US" sz="2800" dirty="0"/>
              <a:t> Generation von </a:t>
            </a:r>
            <a:r>
              <a:rPr lang="en-US" sz="2800" dirty="0" err="1"/>
              <a:t>Datenbanksystemen</a:t>
            </a:r>
            <a:r>
              <a:rPr lang="en-US" sz="2800" dirty="0"/>
              <a:t>:</a:t>
            </a:r>
            <a:endParaRPr lang="de-DE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/>
              <a:t>Ein</a:t>
            </a:r>
            <a:r>
              <a:rPr lang="en-US" sz="2800" dirty="0"/>
              <a:t> </a:t>
            </a:r>
            <a:r>
              <a:rPr lang="en-US" sz="2800" dirty="0" err="1"/>
              <a:t>nicht</a:t>
            </a:r>
            <a:r>
              <a:rPr lang="en-US" sz="2800" dirty="0"/>
              <a:t> </a:t>
            </a:r>
            <a:r>
              <a:rPr lang="en-US" sz="2800" dirty="0" err="1"/>
              <a:t>relationales</a:t>
            </a:r>
            <a:r>
              <a:rPr lang="en-US" sz="2800" dirty="0"/>
              <a:t> </a:t>
            </a:r>
            <a:r>
              <a:rPr lang="en-US" sz="2800" dirty="0" err="1"/>
              <a:t>Datenbankmodell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Open Source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2800" dirty="0"/>
              <a:t>Einfache API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err="1"/>
              <a:t>Verteilte</a:t>
            </a:r>
            <a:r>
              <a:rPr lang="en-US" sz="2800" dirty="0"/>
              <a:t> und </a:t>
            </a:r>
            <a:r>
              <a:rPr lang="en-US" sz="2800" dirty="0" err="1"/>
              <a:t>horizontale</a:t>
            </a:r>
            <a:r>
              <a:rPr lang="en-US" sz="2800" dirty="0"/>
              <a:t> </a:t>
            </a:r>
            <a:r>
              <a:rPr lang="de-DE" sz="2800" dirty="0"/>
              <a:t>Skalierbarkeit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2800" dirty="0"/>
              <a:t>Einfache Datenreplikation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2800" dirty="0"/>
              <a:t>Kein strenges Konsistenzmodell</a:t>
            </a:r>
            <a:endParaRPr lang="en-US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de-DE" sz="2800" dirty="0"/>
              <a:t>Schwächere bis keine </a:t>
            </a:r>
            <a:r>
              <a:rPr lang="de-DE" sz="2800" dirty="0" err="1"/>
              <a:t>Schemarestiktionen</a:t>
            </a:r>
            <a:endParaRPr lang="de-DE" sz="2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49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5164" y="930566"/>
            <a:ext cx="9613861" cy="1080938"/>
          </a:xfrm>
        </p:spPr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</a:t>
            </a:r>
            <a:r>
              <a:rPr lang="en-US" dirty="0" err="1"/>
              <a:t>gewinnt</a:t>
            </a:r>
            <a:r>
              <a:rPr lang="en-US" dirty="0"/>
              <a:t> NoSQL an </a:t>
            </a:r>
            <a:r>
              <a:rPr lang="en-US" dirty="0" err="1"/>
              <a:t>Bedeutung</a:t>
            </a:r>
            <a:r>
              <a:rPr lang="en-US" dirty="0"/>
              <a:t>?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164" y="2374187"/>
            <a:ext cx="6040981" cy="46237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800" dirty="0"/>
              <a:t>Big Data als Herausforderung für die relationalen DBS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800" dirty="0"/>
          </a:p>
        </p:txBody>
      </p:sp>
      <p:graphicFrame>
        <p:nvGraphicFramePr>
          <p:cNvPr id="4" name="Diagramm 3"/>
          <p:cNvGraphicFramePr/>
          <p:nvPr>
            <p:extLst/>
          </p:nvPr>
        </p:nvGraphicFramePr>
        <p:xfrm>
          <a:off x="5290458" y="1992087"/>
          <a:ext cx="6313714" cy="4865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225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43905" y="810966"/>
            <a:ext cx="10271695" cy="1488089"/>
          </a:xfrm>
        </p:spPr>
        <p:txBody>
          <a:bodyPr>
            <a:normAutofit/>
          </a:bodyPr>
          <a:lstStyle/>
          <a:p>
            <a:pPr lvl="1"/>
            <a:r>
              <a:rPr lang="en-US" sz="3600" dirty="0" err="1">
                <a:solidFill>
                  <a:schemeClr val="tx1"/>
                </a:solidFill>
                <a:latin typeface="+mj-lt"/>
              </a:rPr>
              <a:t>Verteilte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 DBS, </a:t>
            </a:r>
            <a:r>
              <a:rPr lang="en-US" sz="3600" dirty="0" err="1">
                <a:solidFill>
                  <a:schemeClr val="tx1"/>
                </a:solidFill>
                <a:latin typeface="+mj-lt"/>
              </a:rPr>
              <a:t>Skalierbarkeit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3600" dirty="0" err="1">
                <a:solidFill>
                  <a:schemeClr val="tx1"/>
                </a:solidFill>
              </a:rPr>
              <a:t>Replikation</a:t>
            </a:r>
            <a:br>
              <a:rPr lang="en-US" sz="3600" dirty="0"/>
            </a:b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243905" y="2515051"/>
            <a:ext cx="6854344" cy="42716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Verfügbarkeit und Ausfallsicherheit steigen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Parallele Auswertungsverfahren (z.B. </a:t>
            </a:r>
            <a:r>
              <a:rPr lang="de-DE" sz="2400" dirty="0" err="1"/>
              <a:t>Map</a:t>
            </a:r>
            <a:r>
              <a:rPr lang="de-DE" sz="2400" dirty="0"/>
              <a:t>/</a:t>
            </a:r>
            <a:r>
              <a:rPr lang="de-DE" sz="2400" dirty="0" err="1"/>
              <a:t>Reduce</a:t>
            </a:r>
            <a:r>
              <a:rPr lang="de-DE" sz="2400" dirty="0"/>
              <a:t>) möglich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Beschleunigung der Abfrage- und Antwortzeiten </a:t>
            </a:r>
          </a:p>
          <a:p>
            <a:pPr>
              <a:lnSpc>
                <a:spcPct val="150000"/>
              </a:lnSpc>
            </a:pPr>
            <a:endParaRPr lang="de-DE" sz="2400" dirty="0"/>
          </a:p>
          <a:p>
            <a:pPr>
              <a:lnSpc>
                <a:spcPct val="150000"/>
              </a:lnSpc>
            </a:pPr>
            <a:endParaRPr lang="de-DE" sz="2400" dirty="0"/>
          </a:p>
          <a:p>
            <a:pPr>
              <a:lnSpc>
                <a:spcPct val="150000"/>
              </a:lnSpc>
            </a:pPr>
            <a:endParaRPr lang="de-DE" sz="2400" dirty="0"/>
          </a:p>
          <a:p>
            <a:pPr marL="0" indent="0">
              <a:lnSpc>
                <a:spcPct val="150000"/>
              </a:lnSpc>
              <a:buNone/>
            </a:pPr>
            <a:endParaRPr lang="de-DE" sz="2800" dirty="0"/>
          </a:p>
        </p:txBody>
      </p:sp>
      <p:sp>
        <p:nvSpPr>
          <p:cNvPr id="10" name="Titel 5"/>
          <p:cNvSpPr txBox="1">
            <a:spLocks/>
          </p:cNvSpPr>
          <p:nvPr/>
        </p:nvSpPr>
        <p:spPr>
          <a:xfrm>
            <a:off x="990600" y="328971"/>
            <a:ext cx="5181600" cy="134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6" t="15375" r="25239" b="16604"/>
          <a:stretch/>
        </p:blipFill>
        <p:spPr bwMode="auto">
          <a:xfrm>
            <a:off x="7098249" y="2493659"/>
            <a:ext cx="4726055" cy="317067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7060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393289" y="2198254"/>
            <a:ext cx="6330784" cy="4527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 dirty="0"/>
              <a:t>CAP Theorem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SQL – strenge Konsistenz (ACID Prinzip) </a:t>
            </a:r>
          </a:p>
          <a:p>
            <a:pPr>
              <a:lnSpc>
                <a:spcPct val="150000"/>
              </a:lnSpc>
            </a:pPr>
            <a:r>
              <a:rPr lang="de-DE" sz="2400" dirty="0" err="1"/>
              <a:t>NoSQL</a:t>
            </a:r>
            <a:r>
              <a:rPr lang="de-DE" sz="2400" dirty="0"/>
              <a:t>  - schwache Konsistenz (BASE, </a:t>
            </a:r>
            <a:r>
              <a:rPr lang="de-DE" sz="2400" dirty="0" err="1"/>
              <a:t>Eventually</a:t>
            </a:r>
            <a:r>
              <a:rPr lang="de-DE" sz="2400" dirty="0"/>
              <a:t> </a:t>
            </a:r>
            <a:r>
              <a:rPr lang="de-DE" sz="2400" dirty="0" err="1"/>
              <a:t>Consistent</a:t>
            </a:r>
            <a:r>
              <a:rPr lang="de-DE" sz="2400" dirty="0"/>
              <a:t> ), lediglich verzögert gewährleistet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Ausgleich : schnelle Antwortzeiten und Verfügbarkeit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3289" y="859994"/>
            <a:ext cx="890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Konsistenzmodell von </a:t>
            </a:r>
            <a:r>
              <a:rPr lang="de-DE" sz="3600" dirty="0" err="1"/>
              <a:t>NoSQL</a:t>
            </a:r>
            <a:endParaRPr lang="de-DE" sz="2800" dirty="0"/>
          </a:p>
        </p:txBody>
      </p:sp>
      <p:sp>
        <p:nvSpPr>
          <p:cNvPr id="4" name="Gleichschenkliges Dreieck 3"/>
          <p:cNvSpPr/>
          <p:nvPr/>
        </p:nvSpPr>
        <p:spPr>
          <a:xfrm>
            <a:off x="8076082" y="3334896"/>
            <a:ext cx="2687781" cy="2225395"/>
          </a:xfrm>
          <a:prstGeom prst="triangl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639148" y="2484055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de-DE" sz="2000" dirty="0" err="1">
                <a:solidFill>
                  <a:schemeClr val="bg1"/>
                </a:solidFill>
              </a:rPr>
              <a:t>onsistency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382759" y="5580135"/>
            <a:ext cx="1696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de-DE" sz="2000" dirty="0">
                <a:solidFill>
                  <a:schemeClr val="bg1"/>
                </a:solidFill>
              </a:rPr>
              <a:t>artition </a:t>
            </a:r>
            <a:r>
              <a:rPr lang="de-DE" sz="2000" dirty="0" err="1">
                <a:solidFill>
                  <a:schemeClr val="bg1"/>
                </a:solidFill>
              </a:rPr>
              <a:t>Tolerance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214222" y="5560291"/>
            <a:ext cx="169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de-DE" sz="2000" dirty="0" err="1">
                <a:solidFill>
                  <a:schemeClr val="bg1"/>
                </a:solidFill>
              </a:rPr>
              <a:t>vailability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8787281" y="4299297"/>
            <a:ext cx="1265382" cy="738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</p:txBody>
      </p:sp>
      <p:sp>
        <p:nvSpPr>
          <p:cNvPr id="14" name="Rechteck 13"/>
          <p:cNvSpPr/>
          <p:nvPr/>
        </p:nvSpPr>
        <p:spPr>
          <a:xfrm>
            <a:off x="8705600" y="3643859"/>
            <a:ext cx="1428743" cy="668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</a:t>
            </a:r>
            <a:endParaRPr lang="de-DE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667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28828 -0.4340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25963 -0.398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-1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00391 0.4057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2" grpId="0"/>
      <p:bldP spid="9" grpId="0"/>
      <p:bldP spid="9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37165" y="585144"/>
            <a:ext cx="11176819" cy="1278194"/>
          </a:xfrm>
        </p:spPr>
        <p:txBody>
          <a:bodyPr>
            <a:normAutofit/>
          </a:bodyPr>
          <a:lstStyle/>
          <a:p>
            <a:r>
              <a:rPr lang="de-DE" dirty="0"/>
              <a:t>Kategorisierung der </a:t>
            </a:r>
            <a:r>
              <a:rPr lang="de-DE" dirty="0" err="1"/>
              <a:t>NoSQL</a:t>
            </a:r>
            <a:r>
              <a:rPr lang="de-DE" dirty="0"/>
              <a:t> Datenbanken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32395" y="2573192"/>
            <a:ext cx="8219256" cy="47853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800" dirty="0"/>
              <a:t>I. Schlüssel-Wert DB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II. Spaltenorientierte DB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III. Dokumentorientierte DB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IV. </a:t>
            </a:r>
            <a:r>
              <a:rPr lang="de-DE" sz="2800" dirty="0" err="1"/>
              <a:t>Graphdatenbanken</a:t>
            </a:r>
            <a:endParaRPr lang="de-DE" sz="2800" dirty="0"/>
          </a:p>
          <a:p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65" t="21315" r="17655" b="15045"/>
          <a:stretch>
            <a:fillRect/>
          </a:stretch>
        </p:blipFill>
        <p:spPr bwMode="auto">
          <a:xfrm>
            <a:off x="6022711" y="2714707"/>
            <a:ext cx="5686417" cy="29161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508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33810" y="83432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dirty="0"/>
              <a:t>I. Key/Value ( </a:t>
            </a:r>
            <a:r>
              <a:rPr lang="de-DE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rPr>
              <a:t>Schlüssel</a:t>
            </a:r>
            <a:r>
              <a:rPr lang="de-DE" dirty="0"/>
              <a:t>-</a:t>
            </a:r>
            <a:r>
              <a:rPr lang="de-DE" dirty="0">
                <a:solidFill>
                  <a:srgbClr val="00B0F0"/>
                </a:solidFill>
              </a:rPr>
              <a:t>Wert </a:t>
            </a:r>
            <a:r>
              <a:rPr lang="de-DE" dirty="0"/>
              <a:t>) DBS</a:t>
            </a:r>
            <a:br>
              <a:rPr lang="de-DE" dirty="0"/>
            </a:br>
            <a:endParaRPr lang="de-DE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36064" y="2159891"/>
            <a:ext cx="6945670" cy="43791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Datenmodell – Schlüssel-Wert Schema</a:t>
            </a:r>
          </a:p>
          <a:p>
            <a:pPr>
              <a:lnSpc>
                <a:spcPct val="150000"/>
              </a:lnSpc>
            </a:pPr>
            <a:r>
              <a:rPr lang="de-DE" dirty="0"/>
              <a:t>Wert - Strings, Listen, Sets oder </a:t>
            </a:r>
            <a:r>
              <a:rPr lang="de-DE" dirty="0" err="1"/>
              <a:t>Hashes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+ Skalierbarkeit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+ einfaches Schema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+ schnelle Reaktionszeit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- keine Verschachtelung möglich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- bei komplexen Abfragen und Aggregationen wenig hilfreich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31647" t="56218" r="26741" b="15615"/>
          <a:stretch/>
        </p:blipFill>
        <p:spPr>
          <a:xfrm>
            <a:off x="7483988" y="4600221"/>
            <a:ext cx="4222728" cy="1607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" name="Gerader Verbinder 5"/>
          <p:cNvCxnSpPr/>
          <p:nvPr/>
        </p:nvCxnSpPr>
        <p:spPr>
          <a:xfrm>
            <a:off x="7728245" y="4910755"/>
            <a:ext cx="18671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9595352" y="4910755"/>
            <a:ext cx="4326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31614" t="32201" r="41381" b="55230"/>
          <a:stretch/>
        </p:blipFill>
        <p:spPr>
          <a:xfrm>
            <a:off x="9204922" y="5969771"/>
            <a:ext cx="2703872" cy="7079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t="22229" r="23604" b="22295"/>
          <a:stretch/>
        </p:blipFill>
        <p:spPr>
          <a:xfrm>
            <a:off x="10643191" y="690045"/>
            <a:ext cx="987907" cy="34031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98" y="660102"/>
            <a:ext cx="620346" cy="74051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58" y="983537"/>
            <a:ext cx="1310679" cy="563362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493" y="1366589"/>
            <a:ext cx="714929" cy="714929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902" y="1565718"/>
            <a:ext cx="742591" cy="31667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10" y="2076437"/>
            <a:ext cx="3458461" cy="23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5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27591" y="701483"/>
            <a:ext cx="10072911" cy="1080938"/>
          </a:xfrm>
        </p:spPr>
        <p:txBody>
          <a:bodyPr>
            <a:normAutofit/>
          </a:bodyPr>
          <a:lstStyle/>
          <a:p>
            <a:r>
              <a:rPr lang="de-DE" sz="3200" dirty="0"/>
              <a:t>II. </a:t>
            </a:r>
            <a:r>
              <a:rPr lang="de-DE" dirty="0"/>
              <a:t>Spaltenorientierte</a:t>
            </a:r>
            <a:r>
              <a:rPr lang="de-DE" sz="3200" dirty="0"/>
              <a:t> (</a:t>
            </a:r>
            <a:r>
              <a:rPr lang="de-DE" sz="3200" dirty="0" err="1"/>
              <a:t>Column</a:t>
            </a:r>
            <a:r>
              <a:rPr lang="de-DE" sz="3200" dirty="0"/>
              <a:t>-Family) DBS 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202019" y="2013910"/>
            <a:ext cx="6655981" cy="46615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 err="1"/>
              <a:t>Datenmodell</a:t>
            </a:r>
            <a:r>
              <a:rPr lang="en-US" sz="2600" dirty="0"/>
              <a:t> - </a:t>
            </a:r>
            <a:r>
              <a:rPr lang="en-US" sz="2600" dirty="0" err="1"/>
              <a:t>Daten</a:t>
            </a:r>
            <a:r>
              <a:rPr lang="en-US" sz="2600" dirty="0"/>
              <a:t> in </a:t>
            </a:r>
            <a:r>
              <a:rPr lang="en-US" sz="2600" dirty="0" err="1"/>
              <a:t>Spalten</a:t>
            </a:r>
            <a:r>
              <a:rPr lang="en-US" sz="2600" dirty="0"/>
              <a:t> </a:t>
            </a:r>
            <a:r>
              <a:rPr lang="en-US" sz="2600" dirty="0" err="1"/>
              <a:t>statt</a:t>
            </a:r>
            <a:r>
              <a:rPr lang="en-US" sz="2600" dirty="0"/>
              <a:t> in </a:t>
            </a:r>
            <a:r>
              <a:rPr lang="en-US" sz="2600" dirty="0" err="1"/>
              <a:t>Zeilen</a:t>
            </a:r>
            <a:r>
              <a:rPr lang="en-US" sz="2600" dirty="0"/>
              <a:t> </a:t>
            </a:r>
            <a:r>
              <a:rPr lang="en-US" sz="2600" dirty="0" err="1"/>
              <a:t>speichern</a:t>
            </a:r>
            <a:endParaRPr lang="en-US" sz="2600" dirty="0"/>
          </a:p>
          <a:p>
            <a:pPr>
              <a:lnSpc>
                <a:spcPct val="150000"/>
              </a:lnSpc>
              <a:buNone/>
            </a:pPr>
            <a:r>
              <a:rPr lang="en-US" sz="2600" dirty="0"/>
              <a:t>		+ </a:t>
            </a:r>
            <a:r>
              <a:rPr lang="de-DE" sz="2600" dirty="0"/>
              <a:t>einfaches Hinzu</a:t>
            </a:r>
            <a:r>
              <a:rPr lang="en-US" sz="2600" dirty="0" err="1"/>
              <a:t>fügen</a:t>
            </a:r>
            <a:r>
              <a:rPr lang="en-US" sz="2600" dirty="0"/>
              <a:t> von </a:t>
            </a:r>
            <a:r>
              <a:rPr lang="en-US" sz="2600" dirty="0" err="1"/>
              <a:t>Dateien</a:t>
            </a:r>
            <a:endParaRPr lang="en-US" sz="2600" dirty="0"/>
          </a:p>
          <a:p>
            <a:pPr>
              <a:lnSpc>
                <a:spcPct val="150000"/>
              </a:lnSpc>
              <a:buNone/>
            </a:pPr>
            <a:r>
              <a:rPr lang="en-US" sz="2600" dirty="0"/>
              <a:t>		+ </a:t>
            </a:r>
            <a:r>
              <a:rPr lang="en-US" sz="2600" dirty="0" err="1"/>
              <a:t>schneller</a:t>
            </a:r>
            <a:r>
              <a:rPr lang="en-US" sz="2600" dirty="0"/>
              <a:t> </a:t>
            </a:r>
            <a:r>
              <a:rPr lang="en-US" sz="2600" dirty="0" err="1"/>
              <a:t>Schreib</a:t>
            </a:r>
            <a:r>
              <a:rPr lang="en-US" sz="2600" dirty="0"/>
              <a:t>- und </a:t>
            </a:r>
            <a:r>
              <a:rPr lang="en-US" sz="2600" dirty="0" err="1"/>
              <a:t>Leseprozess</a:t>
            </a:r>
            <a:r>
              <a:rPr lang="en-US" sz="2600" dirty="0"/>
              <a:t> </a:t>
            </a:r>
            <a:r>
              <a:rPr lang="en-US" sz="2600" dirty="0" err="1"/>
              <a:t>bei</a:t>
            </a:r>
            <a:r>
              <a:rPr lang="en-US" sz="2600" dirty="0"/>
              <a:t> </a:t>
            </a:r>
            <a:r>
              <a:rPr lang="en-US" sz="2600" dirty="0" err="1"/>
              <a:t>einzelnen</a:t>
            </a:r>
            <a:r>
              <a:rPr lang="en-US" sz="2600" dirty="0"/>
              <a:t> </a:t>
            </a:r>
            <a:r>
              <a:rPr lang="en-US" sz="2600" dirty="0" err="1"/>
              <a:t>Daten</a:t>
            </a:r>
            <a:endParaRPr lang="en-US" sz="2600" dirty="0"/>
          </a:p>
          <a:p>
            <a:pPr>
              <a:lnSpc>
                <a:spcPct val="150000"/>
              </a:lnSpc>
              <a:buNone/>
            </a:pPr>
            <a:r>
              <a:rPr lang="en-US" sz="2600" dirty="0"/>
              <a:t>		+ </a:t>
            </a:r>
            <a:r>
              <a:rPr lang="en-US" sz="2600" dirty="0" err="1"/>
              <a:t>effiziente</a:t>
            </a:r>
            <a:r>
              <a:rPr lang="en-US" sz="2600" dirty="0"/>
              <a:t> </a:t>
            </a:r>
            <a:r>
              <a:rPr lang="en-US" sz="2600" dirty="0" err="1"/>
              <a:t>Abfrage</a:t>
            </a:r>
            <a:r>
              <a:rPr lang="en-US" sz="2600" dirty="0"/>
              <a:t> </a:t>
            </a:r>
            <a:r>
              <a:rPr lang="en-US" sz="2600" dirty="0" err="1"/>
              <a:t>bei</a:t>
            </a:r>
            <a:r>
              <a:rPr lang="en-US" sz="2600" dirty="0"/>
              <a:t> </a:t>
            </a:r>
            <a:r>
              <a:rPr lang="en-US" sz="2600" dirty="0" err="1"/>
              <a:t>aggregierten</a:t>
            </a:r>
            <a:r>
              <a:rPr lang="en-US" sz="2600" dirty="0"/>
              <a:t> </a:t>
            </a:r>
            <a:r>
              <a:rPr lang="en-US" sz="2600" dirty="0" err="1"/>
              <a:t>Daten</a:t>
            </a:r>
            <a:r>
              <a:rPr lang="en-US" sz="2600" dirty="0"/>
              <a:t> (</a:t>
            </a:r>
            <a:r>
              <a:rPr lang="en-US" sz="2600" dirty="0" err="1"/>
              <a:t>Spalten</a:t>
            </a:r>
            <a:r>
              <a:rPr lang="en-US" sz="2600" dirty="0"/>
              <a:t> </a:t>
            </a:r>
            <a:r>
              <a:rPr lang="en-US" sz="2600" dirty="0" err="1"/>
              <a:t>mit</a:t>
            </a:r>
            <a:r>
              <a:rPr lang="en-US" sz="2600" dirty="0"/>
              <a:t> </a:t>
            </a:r>
            <a:r>
              <a:rPr lang="en-US" sz="2600" dirty="0" err="1"/>
              <a:t>ähnlichen</a:t>
            </a:r>
            <a:r>
              <a:rPr lang="en-US" sz="2600" dirty="0"/>
              <a:t> </a:t>
            </a:r>
            <a:r>
              <a:rPr lang="en-US" sz="2600" dirty="0" err="1"/>
              <a:t>Inhalten</a:t>
            </a:r>
            <a:r>
              <a:rPr lang="en-US" sz="2600" dirty="0"/>
              <a:t> Column Family)</a:t>
            </a:r>
          </a:p>
          <a:p>
            <a:pPr>
              <a:lnSpc>
                <a:spcPct val="150000"/>
              </a:lnSpc>
              <a:buNone/>
            </a:pPr>
            <a:r>
              <a:rPr lang="en-US" sz="2600" dirty="0"/>
              <a:t>		- </a:t>
            </a:r>
            <a:r>
              <a:rPr lang="de-DE" sz="2600" dirty="0"/>
              <a:t>Ergänzen/Lesen von Zeilen, Suchen von Attributen einer Zeile </a:t>
            </a:r>
            <a:endParaRPr lang="en-US" sz="2600" dirty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27108" t="29165" r="27753" b="61799"/>
          <a:stretch/>
        </p:blipFill>
        <p:spPr>
          <a:xfrm>
            <a:off x="6966192" y="3329144"/>
            <a:ext cx="5114260" cy="5758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7390" t="49060" r="28429" b="42289"/>
          <a:stretch/>
        </p:blipFill>
        <p:spPr>
          <a:xfrm>
            <a:off x="6966192" y="3996922"/>
            <a:ext cx="5114260" cy="5633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33508" t="45372" r="34611" b="35662"/>
          <a:stretch/>
        </p:blipFill>
        <p:spPr>
          <a:xfrm>
            <a:off x="6966192" y="2086461"/>
            <a:ext cx="3234310" cy="1082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860" y="753228"/>
            <a:ext cx="1515140" cy="30302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4" b="33468"/>
          <a:stretch/>
        </p:blipFill>
        <p:spPr>
          <a:xfrm>
            <a:off x="10723544" y="1056256"/>
            <a:ext cx="1468456" cy="44777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312" y="1595943"/>
            <a:ext cx="1515140" cy="3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55019" y="698246"/>
            <a:ext cx="9613861" cy="1080938"/>
          </a:xfrm>
        </p:spPr>
        <p:txBody>
          <a:bodyPr>
            <a:normAutofit/>
          </a:bodyPr>
          <a:lstStyle/>
          <a:p>
            <a:r>
              <a:rPr lang="de-DE" dirty="0"/>
              <a:t>III. </a:t>
            </a:r>
            <a:r>
              <a:rPr lang="de-DE" dirty="0" err="1"/>
              <a:t>Document</a:t>
            </a:r>
            <a:r>
              <a:rPr lang="de-DE" dirty="0"/>
              <a:t> Stores (Dokumentorientiert)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255019" y="2077225"/>
            <a:ext cx="11824205" cy="45247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Datenmodell</a:t>
            </a:r>
            <a:r>
              <a:rPr lang="en-US" dirty="0"/>
              <a:t> </a:t>
            </a:r>
            <a:r>
              <a:rPr lang="en-US" dirty="0" err="1"/>
              <a:t>Grundidee</a:t>
            </a:r>
            <a:r>
              <a:rPr lang="en-US" dirty="0"/>
              <a:t>: </a:t>
            </a:r>
            <a:r>
              <a:rPr lang="en-US" dirty="0" err="1"/>
              <a:t>zusammengehörende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zusammen</a:t>
            </a:r>
            <a:r>
              <a:rPr lang="en-US" dirty="0"/>
              <a:t> </a:t>
            </a:r>
            <a:r>
              <a:rPr lang="en-US" dirty="0" err="1"/>
              <a:t>speichern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Dokument</a:t>
            </a:r>
            <a:r>
              <a:rPr lang="en-US" dirty="0"/>
              <a:t>  – </a:t>
            </a:r>
            <a:r>
              <a:rPr lang="en-US" b="1" dirty="0" err="1"/>
              <a:t>strukturierte</a:t>
            </a:r>
            <a:r>
              <a:rPr lang="en-US" b="1" dirty="0"/>
              <a:t> </a:t>
            </a:r>
            <a:r>
              <a:rPr lang="en-US" dirty="0" err="1"/>
              <a:t>Zusammenstellung</a:t>
            </a:r>
            <a:r>
              <a:rPr lang="en-US" dirty="0"/>
              <a:t> </a:t>
            </a:r>
            <a:r>
              <a:rPr lang="en-US" dirty="0" err="1"/>
              <a:t>bestimmter</a:t>
            </a:r>
            <a:r>
              <a:rPr lang="en-US" dirty="0"/>
              <a:t> </a:t>
            </a:r>
            <a:r>
              <a:rPr lang="en-US" dirty="0" err="1"/>
              <a:t>Daten</a:t>
            </a:r>
            <a:endParaRPr lang="en-US" dirty="0"/>
          </a:p>
          <a:p>
            <a:pPr lvl="3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sz="2400" dirty="0" err="1"/>
              <a:t>Geschlossene</a:t>
            </a:r>
            <a:r>
              <a:rPr lang="en-US" sz="2400" dirty="0"/>
              <a:t> Einheit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individuellen</a:t>
            </a:r>
            <a:r>
              <a:rPr lang="en-US" sz="2400" dirty="0"/>
              <a:t> Schema und </a:t>
            </a:r>
            <a:r>
              <a:rPr lang="en-US" sz="2400" dirty="0" err="1"/>
              <a:t>Inhalten</a:t>
            </a:r>
            <a:r>
              <a:rPr lang="en-US" sz="2400" dirty="0"/>
              <a:t>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+ </a:t>
            </a:r>
            <a:r>
              <a:rPr lang="en-US" dirty="0" err="1"/>
              <a:t>Gestaltungsfreiheit</a:t>
            </a:r>
            <a:r>
              <a:rPr lang="en-US" dirty="0"/>
              <a:t> (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Strukturierung</a:t>
            </a:r>
            <a:r>
              <a:rPr lang="en-US" dirty="0"/>
              <a:t>, </a:t>
            </a:r>
            <a:r>
              <a:rPr lang="en-US" dirty="0" err="1"/>
              <a:t>Verschachtelung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- </a:t>
            </a:r>
            <a:r>
              <a:rPr lang="en-US" dirty="0" err="1"/>
              <a:t>Aufwand</a:t>
            </a:r>
            <a:r>
              <a:rPr lang="en-US" dirty="0"/>
              <a:t> (</a:t>
            </a:r>
            <a:r>
              <a:rPr lang="en-US" dirty="0" err="1"/>
              <a:t>keine</a:t>
            </a:r>
            <a:r>
              <a:rPr lang="en-US" dirty="0"/>
              <a:t> Constraints und Trigger </a:t>
            </a:r>
            <a:r>
              <a:rPr lang="en-US" dirty="0" err="1"/>
              <a:t>Funktion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de-DE" dirty="0"/>
              <a:t>+ komplexere Abfragen möglich</a:t>
            </a:r>
          </a:p>
          <a:p>
            <a:pPr>
              <a:lnSpc>
                <a:spcPct val="150000"/>
              </a:lnSpc>
            </a:pPr>
            <a:endParaRPr lang="en-US" sz="26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89078" y="584791"/>
            <a:ext cx="633228" cy="71238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22306" y="753228"/>
            <a:ext cx="970974" cy="97097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5"/>
          <a:srcRect l="31966" t="37298" r="33108" b="39633"/>
          <a:stretch/>
        </p:blipFill>
        <p:spPr>
          <a:xfrm>
            <a:off x="7451441" y="4719841"/>
            <a:ext cx="4475224" cy="16626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08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E08BC-FB7A-46FE-A1CC-758F20D7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DEF5C8-50E8-4694-8BC2-501D25C03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800" dirty="0"/>
              <a:t>Theorie: </a:t>
            </a:r>
          </a:p>
          <a:p>
            <a:pPr lvl="1"/>
            <a:r>
              <a:rPr lang="de-DE" sz="2400" dirty="0"/>
              <a:t>Was sind Datenbanken?</a:t>
            </a:r>
          </a:p>
          <a:p>
            <a:pPr lvl="1"/>
            <a:r>
              <a:rPr lang="de-DE" sz="2400" dirty="0"/>
              <a:t>Was ist SQL? </a:t>
            </a:r>
          </a:p>
          <a:p>
            <a:pPr lvl="1"/>
            <a:r>
              <a:rPr lang="de-DE" sz="2400" dirty="0"/>
              <a:t>Wie ist SQL aufgebaut?</a:t>
            </a:r>
          </a:p>
          <a:p>
            <a:pPr lvl="1"/>
            <a:r>
              <a:rPr lang="de-DE" sz="2400" dirty="0"/>
              <a:t>Einfache Abfrage</a:t>
            </a:r>
          </a:p>
          <a:p>
            <a:pPr lvl="1"/>
            <a:r>
              <a:rPr lang="de-DE" sz="2400" dirty="0"/>
              <a:t>Was ist ein JOIN?</a:t>
            </a:r>
          </a:p>
          <a:p>
            <a:pPr lvl="1"/>
            <a:r>
              <a:rPr lang="de-DE" sz="2400" dirty="0"/>
              <a:t>Was ist </a:t>
            </a:r>
            <a:r>
              <a:rPr lang="de-DE" sz="2400" dirty="0" err="1"/>
              <a:t>NoSQL</a:t>
            </a:r>
            <a:r>
              <a:rPr lang="de-DE" sz="2400" dirty="0"/>
              <a:t>?</a:t>
            </a:r>
          </a:p>
          <a:p>
            <a:pPr lvl="1"/>
            <a:r>
              <a:rPr lang="de-DE" sz="2400" dirty="0"/>
              <a:t>MongoDB</a:t>
            </a:r>
          </a:p>
          <a:p>
            <a:r>
              <a:rPr lang="de-DE" sz="2800" dirty="0"/>
              <a:t>Praxis</a:t>
            </a:r>
          </a:p>
        </p:txBody>
      </p:sp>
      <p:pic>
        <p:nvPicPr>
          <p:cNvPr id="7" name="Grafik 6" descr="Prüfliste">
            <a:extLst>
              <a:ext uri="{FF2B5EF4-FFF2-40B4-BE49-F238E27FC236}">
                <a16:creationId xmlns:a16="http://schemas.microsoft.com/office/drawing/2014/main" id="{DD28CAB3-A312-4C08-B93F-2C2F24CE61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7456" y="8364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0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74504" y="7611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IV. </a:t>
            </a:r>
            <a:r>
              <a:rPr lang="de-DE" dirty="0" err="1"/>
              <a:t>Graphdatenbanken</a:t>
            </a:r>
            <a:r>
              <a:rPr lang="de-DE" dirty="0"/>
              <a:t> (</a:t>
            </a:r>
            <a:r>
              <a:rPr lang="de-DE" dirty="0" err="1"/>
              <a:t>Graphenbasiert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275709" y="2486058"/>
            <a:ext cx="11917496" cy="39285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Datenmodell: Daten werden in Form von Graphen gespeichert </a:t>
            </a:r>
          </a:p>
          <a:p>
            <a:pPr>
              <a:lnSpc>
                <a:spcPct val="150000"/>
              </a:lnSpc>
            </a:pPr>
            <a:r>
              <a:rPr lang="de-DE" dirty="0"/>
              <a:t>Beziehungen zwischen den Elementen in Form von Graphen mit Knoten und Kanten dargestellt</a:t>
            </a:r>
          </a:p>
          <a:p>
            <a:pPr>
              <a:lnSpc>
                <a:spcPct val="150000"/>
              </a:lnSpc>
            </a:pPr>
            <a:r>
              <a:rPr lang="de-DE" dirty="0"/>
              <a:t>+ Möglichkeit zur Speicherung und Verarbeitung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   von vernetzten Information</a:t>
            </a:r>
          </a:p>
          <a:p>
            <a:pPr>
              <a:lnSpc>
                <a:spcPct val="150000"/>
              </a:lnSpc>
            </a:pPr>
            <a:r>
              <a:rPr lang="de-DE" dirty="0"/>
              <a:t>- keine einheitliche Abfragesprache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79" y="665200"/>
            <a:ext cx="955337" cy="39805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619" y="1063257"/>
            <a:ext cx="882993" cy="40403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9453" y="1280893"/>
            <a:ext cx="610494" cy="36084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768" y="1461314"/>
            <a:ext cx="1041437" cy="381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l="32283" t="34321" r="27356" b="12239"/>
          <a:stretch/>
        </p:blipFill>
        <p:spPr>
          <a:xfrm>
            <a:off x="8504104" y="4054869"/>
            <a:ext cx="3168382" cy="23597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452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20222" y="597563"/>
            <a:ext cx="10515600" cy="1325563"/>
          </a:xfrm>
        </p:spPr>
        <p:txBody>
          <a:bodyPr/>
          <a:lstStyle/>
          <a:p>
            <a:r>
              <a:rPr lang="en-US" dirty="0"/>
              <a:t>MongoDB </a:t>
            </a:r>
            <a:r>
              <a:rPr lang="en-US" dirty="0" err="1"/>
              <a:t>Vorstellung</a:t>
            </a:r>
            <a:endParaRPr lang="de-DE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228599" y="2115879"/>
            <a:ext cx="11828721" cy="45714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Name: Humongous (</a:t>
            </a:r>
            <a:r>
              <a:rPr lang="en-US" dirty="0" err="1"/>
              <a:t>engl.</a:t>
            </a:r>
            <a:r>
              <a:rPr lang="en-US" dirty="0"/>
              <a:t>) – </a:t>
            </a:r>
            <a:r>
              <a:rPr lang="en-US" dirty="0" err="1"/>
              <a:t>riesig</a:t>
            </a:r>
            <a:r>
              <a:rPr lang="en-US" dirty="0"/>
              <a:t>, </a:t>
            </a:r>
            <a:r>
              <a:rPr lang="en-US" dirty="0" err="1"/>
              <a:t>gigantisch</a:t>
            </a:r>
            <a:r>
              <a:rPr lang="en-US" dirty="0"/>
              <a:t>; </a:t>
            </a:r>
            <a:r>
              <a:rPr lang="de-DE" dirty="0"/>
              <a:t>2009 erstmals vorgestellt</a:t>
            </a:r>
          </a:p>
          <a:p>
            <a:pPr>
              <a:lnSpc>
                <a:spcPct val="150000"/>
              </a:lnSpc>
            </a:pPr>
            <a:r>
              <a:rPr lang="en-US" dirty="0"/>
              <a:t>JSON-</a:t>
            </a:r>
            <a:r>
              <a:rPr lang="en-US" dirty="0" err="1"/>
              <a:t>Dokumenten</a:t>
            </a:r>
            <a:r>
              <a:rPr lang="en-US" dirty="0"/>
              <a:t>-DB (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BSON intern </a:t>
            </a:r>
            <a:r>
              <a:rPr lang="en-US" dirty="0" err="1"/>
              <a:t>gespeichert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de-DE" dirty="0"/>
              <a:t>Ziel</a:t>
            </a:r>
            <a:r>
              <a:rPr lang="bg-BG" dirty="0"/>
              <a:t>: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kurze</a:t>
            </a:r>
            <a:r>
              <a:rPr lang="en-US" dirty="0"/>
              <a:t> </a:t>
            </a:r>
            <a:r>
              <a:rPr lang="de-DE" dirty="0"/>
              <a:t>Reaktionszeiten bei großen Datenmengen, Performance und einfachen Datenzugriff</a:t>
            </a:r>
          </a:p>
          <a:p>
            <a:pPr>
              <a:lnSpc>
                <a:spcPct val="150000"/>
              </a:lnSpc>
            </a:pPr>
            <a:r>
              <a:rPr lang="de-DE" dirty="0"/>
              <a:t>Häufigster Einsatzbereich sind Web- und Mobile-Apps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Foursquare</a:t>
            </a:r>
            <a:r>
              <a:rPr lang="de-DE" dirty="0"/>
              <a:t>, </a:t>
            </a:r>
            <a:r>
              <a:rPr lang="de-DE" dirty="0" err="1"/>
              <a:t>Etsy</a:t>
            </a:r>
            <a:r>
              <a:rPr lang="de-DE" dirty="0"/>
              <a:t>, New York Times, </a:t>
            </a:r>
            <a:r>
              <a:rPr lang="de-DE" dirty="0" err="1"/>
              <a:t>GitHub</a:t>
            </a:r>
            <a:r>
              <a:rPr lang="de-DE" dirty="0"/>
              <a:t>, </a:t>
            </a:r>
            <a:r>
              <a:rPr lang="de-DE" dirty="0" err="1"/>
              <a:t>ShopWiki</a:t>
            </a:r>
            <a:r>
              <a:rPr lang="de-DE" dirty="0"/>
              <a:t>, Diaspora u.a.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endParaRPr lang="en-US" dirty="0"/>
          </a:p>
          <a:p>
            <a:pPr>
              <a:buNone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00660" y="524539"/>
            <a:ext cx="1591340" cy="15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Stärken von </a:t>
            </a:r>
            <a:r>
              <a:rPr lang="de-DE" dirty="0" err="1"/>
              <a:t>MongoDB</a:t>
            </a:r>
            <a:endParaRPr lang="de-DE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234224" y="2091982"/>
            <a:ext cx="11663915" cy="450820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None/>
            </a:pPr>
            <a:r>
              <a:rPr lang="de-DE" dirty="0"/>
              <a:t>+ einfache Abfragen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DE" sz="2400" dirty="0"/>
              <a:t> Indexierung </a:t>
            </a:r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DE" sz="2400" dirty="0"/>
              <a:t> </a:t>
            </a:r>
            <a:r>
              <a:rPr lang="de-DE" sz="2400" dirty="0" err="1"/>
              <a:t>Map</a:t>
            </a:r>
            <a:r>
              <a:rPr lang="de-DE" sz="2400" dirty="0"/>
              <a:t>/</a:t>
            </a:r>
            <a:r>
              <a:rPr lang="de-DE" sz="2400" dirty="0" err="1"/>
              <a:t>Reduce</a:t>
            </a:r>
            <a:endParaRPr lang="de-DE" sz="2400" dirty="0"/>
          </a:p>
          <a:p>
            <a:pPr lvl="1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de-DE" sz="2400" dirty="0"/>
              <a:t> ermöglicht Ad-hoc-Abfragen</a:t>
            </a:r>
          </a:p>
          <a:p>
            <a:pPr>
              <a:lnSpc>
                <a:spcPct val="160000"/>
              </a:lnSpc>
              <a:buNone/>
            </a:pPr>
            <a:r>
              <a:rPr lang="de-DE" dirty="0"/>
              <a:t>+ Leistungsfähigkeit – hohe Geschwindigkeit und Skalierbarkeit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de-DE" dirty="0"/>
              <a:t>+ beliebig tiefe Verschachtelung möglich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00660" y="524539"/>
            <a:ext cx="1591340" cy="159134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6000"/>
                    </a14:imgEffect>
                    <a14:imgEffect>
                      <a14:brightnessContrast bright="25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13929" r="23381"/>
          <a:stretch/>
        </p:blipFill>
        <p:spPr>
          <a:xfrm>
            <a:off x="8364582" y="2091982"/>
            <a:ext cx="3401813" cy="2731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00660" y="500642"/>
            <a:ext cx="1591340" cy="15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Bücherquellen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7702" y="2032072"/>
            <a:ext cx="11927315" cy="4825928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Boeker</a:t>
            </a:r>
            <a:r>
              <a:rPr lang="en-US" dirty="0">
                <a:effectLst/>
              </a:rPr>
              <a:t>, Marc (2010): MongoDB. Sag Ja </a:t>
            </a:r>
            <a:r>
              <a:rPr lang="en-US" dirty="0" err="1">
                <a:effectLst/>
              </a:rPr>
              <a:t>zu</a:t>
            </a:r>
            <a:r>
              <a:rPr lang="en-US" dirty="0">
                <a:effectLst/>
              </a:rPr>
              <a:t> NoSQL. 1. </a:t>
            </a:r>
            <a:r>
              <a:rPr lang="en-US" dirty="0" err="1">
                <a:effectLst/>
              </a:rPr>
              <a:t>Aufl</a:t>
            </a:r>
            <a:r>
              <a:rPr lang="en-US" dirty="0">
                <a:effectLst/>
              </a:rPr>
              <a:t>. [</a:t>
            </a:r>
            <a:r>
              <a:rPr lang="en-US" dirty="0" err="1">
                <a:effectLst/>
              </a:rPr>
              <a:t>S.l.</a:t>
            </a:r>
            <a:r>
              <a:rPr lang="en-US" dirty="0">
                <a:effectLst/>
              </a:rPr>
              <a:t>]: </a:t>
            </a:r>
            <a:r>
              <a:rPr lang="en-US" dirty="0" err="1">
                <a:effectLst/>
              </a:rPr>
              <a:t>entwickler.press</a:t>
            </a:r>
            <a:r>
              <a:rPr lang="en-US" dirty="0">
                <a:effectLst/>
              </a:rPr>
              <a:t>.</a:t>
            </a:r>
            <a:endParaRPr lang="de-DE" dirty="0">
              <a:effectLst/>
            </a:endParaRPr>
          </a:p>
          <a:p>
            <a:r>
              <a:rPr lang="en-US" dirty="0">
                <a:effectLst/>
              </a:rPr>
              <a:t>EDLICH (2011): NOSQL 2.A. [</a:t>
            </a:r>
            <a:r>
              <a:rPr lang="en-US" dirty="0" err="1">
                <a:effectLst/>
              </a:rPr>
              <a:t>S.l.</a:t>
            </a:r>
            <a:r>
              <a:rPr lang="en-US" dirty="0">
                <a:effectLst/>
              </a:rPr>
              <a:t>]: CARL HANSER VERLAG GMBH &amp;.</a:t>
            </a:r>
            <a:endParaRPr lang="de-DE" dirty="0">
              <a:effectLst/>
            </a:endParaRPr>
          </a:p>
          <a:p>
            <a:r>
              <a:rPr lang="en-US" dirty="0">
                <a:effectLst/>
              </a:rPr>
              <a:t>Meier, Andreas; Kaufmann, Michael (2016): SQL- &amp; NoSQL-</a:t>
            </a:r>
            <a:r>
              <a:rPr lang="en-US" dirty="0" err="1">
                <a:effectLst/>
              </a:rPr>
              <a:t>Datenbanken</a:t>
            </a:r>
            <a:r>
              <a:rPr lang="en-US" dirty="0">
                <a:effectLst/>
              </a:rPr>
              <a:t>. Eighth edition. Berlin, Heidelberg: Springer </a:t>
            </a:r>
            <a:r>
              <a:rPr lang="en-US" dirty="0" err="1">
                <a:effectLst/>
              </a:rPr>
              <a:t>Vieweg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eXamen.press</a:t>
            </a:r>
            <a:r>
              <a:rPr lang="en-US" dirty="0">
                <a:effectLst/>
              </a:rPr>
              <a:t>). Available online at https://link.springer.com/content/pdf/10.1007%2F978-3-662-47664-2.pdf.</a:t>
            </a:r>
            <a:endParaRPr lang="de-DE" dirty="0">
              <a:effectLst/>
            </a:endParaRPr>
          </a:p>
          <a:p>
            <a:r>
              <a:rPr lang="en-US" dirty="0">
                <a:effectLst/>
              </a:rPr>
              <a:t>Redmond, Eric; R. Wilson, Jim (2012): </a:t>
            </a:r>
            <a:r>
              <a:rPr lang="en-US" dirty="0" err="1">
                <a:effectLst/>
              </a:rPr>
              <a:t>Sieben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Wochen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sieben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Datenbanken</a:t>
            </a:r>
            <a:r>
              <a:rPr lang="en-US" dirty="0">
                <a:effectLst/>
              </a:rPr>
              <a:t>. 1., </a:t>
            </a:r>
            <a:r>
              <a:rPr lang="en-US" dirty="0" err="1">
                <a:effectLst/>
              </a:rPr>
              <a:t>neue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Ausg</a:t>
            </a:r>
            <a:r>
              <a:rPr lang="en-US" dirty="0">
                <a:effectLst/>
              </a:rPr>
              <a:t>. Köln: O'Reilly (The pragmatic programmers).</a:t>
            </a:r>
          </a:p>
          <a:p>
            <a:pPr marL="0" indent="0">
              <a:buNone/>
            </a:pPr>
            <a:endParaRPr lang="de-DE" dirty="0">
              <a:effectLst/>
            </a:endParaRPr>
          </a:p>
        </p:txBody>
      </p:sp>
      <p:pic>
        <p:nvPicPr>
          <p:cNvPr id="5" name="Grafik 4" descr="Lupe">
            <a:extLst>
              <a:ext uri="{FF2B5EF4-FFF2-40B4-BE49-F238E27FC236}">
                <a16:creationId xmlns:a16="http://schemas.microsoft.com/office/drawing/2014/main" id="{3628F867-8F36-4D23-A7F6-7B250AA2A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2536" y="8364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4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553769-0FE9-4B91-A780-9BAF995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Internetquellen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BED3E8-F599-46F0-880D-2C000464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161" y="2336872"/>
            <a:ext cx="11461696" cy="4029637"/>
          </a:xfrm>
        </p:spPr>
        <p:txBody>
          <a:bodyPr>
            <a:normAutofit fontScale="85000" lnSpcReduction="10000"/>
          </a:bodyPr>
          <a:lstStyle/>
          <a:p>
            <a:r>
              <a:rPr lang="de-DE" dirty="0">
                <a:hlinkClick r:id="rId2"/>
              </a:rPr>
              <a:t>http://www.datenbanken-verstehen.de/datenbank-grundlagen/datenbank/</a:t>
            </a:r>
            <a:r>
              <a:rPr lang="de-DE" dirty="0"/>
              <a:t> (Abrufdatum: 09.11.2018)</a:t>
            </a:r>
          </a:p>
          <a:p>
            <a:r>
              <a:rPr lang="de-DE" dirty="0">
                <a:hlinkClick r:id="rId3"/>
              </a:rPr>
              <a:t>http://www.datenbanken-verstehen.de/sql-tutorial/sql-einfuehrung/</a:t>
            </a:r>
            <a:r>
              <a:rPr lang="de-DE" dirty="0"/>
              <a:t> (Abrufdatum: 09.11.2018)</a:t>
            </a:r>
          </a:p>
          <a:p>
            <a:r>
              <a:rPr lang="de-DE" dirty="0">
                <a:hlinkClick r:id="rId4"/>
              </a:rPr>
              <a:t>https://www.groundreport.com/heres-excellent-guide-understanding-sql/</a:t>
            </a:r>
            <a:r>
              <a:rPr lang="de-DE" dirty="0"/>
              <a:t>  (Abrufdatum: 09.11.2018)</a:t>
            </a:r>
          </a:p>
          <a:p>
            <a:r>
              <a:rPr lang="en-US" dirty="0">
                <a:effectLst/>
                <a:hlinkClick r:id="rId5"/>
              </a:rPr>
              <a:t>http://wikis.gm.fh-koeln.de/wiki_db/Datenbanken/NoSQL</a:t>
            </a:r>
            <a:r>
              <a:rPr lang="en-US" dirty="0">
                <a:effectLst/>
              </a:rPr>
              <a:t>  (</a:t>
            </a:r>
            <a:r>
              <a:rPr lang="en-US" dirty="0" err="1">
                <a:effectLst/>
              </a:rPr>
              <a:t>Abrufdatum</a:t>
            </a:r>
            <a:r>
              <a:rPr lang="en-US" dirty="0">
                <a:effectLst/>
              </a:rPr>
              <a:t>: 10.11.2018)</a:t>
            </a:r>
            <a:endParaRPr lang="de-DE" dirty="0">
              <a:effectLst/>
            </a:endParaRPr>
          </a:p>
          <a:p>
            <a:r>
              <a:rPr lang="en-US" dirty="0">
                <a:effectLst/>
                <a:hlinkClick r:id="rId6"/>
              </a:rPr>
              <a:t>http://www.datenbanken-verstehen.de/lexikon/spaltenorientierte-datenbanken/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Abrufdatum</a:t>
            </a:r>
            <a:r>
              <a:rPr lang="en-US" dirty="0">
                <a:effectLst/>
              </a:rPr>
              <a:t>: 11.11.2018)</a:t>
            </a:r>
            <a:endParaRPr lang="de-DE" dirty="0">
              <a:effectLst/>
            </a:endParaRPr>
          </a:p>
          <a:p>
            <a:r>
              <a:rPr lang="en-US" dirty="0">
                <a:effectLst/>
                <a:hlinkClick r:id="rId7"/>
              </a:rPr>
              <a:t>https://dbs.uni-leipzig.de/file/dbs2-ss17-kap6.pdf</a:t>
            </a:r>
            <a:r>
              <a:rPr lang="en-US" dirty="0">
                <a:effectLst/>
              </a:rPr>
              <a:t>  (</a:t>
            </a:r>
            <a:r>
              <a:rPr lang="en-US" dirty="0" err="1">
                <a:effectLst/>
              </a:rPr>
              <a:t>Abrufdatum</a:t>
            </a:r>
            <a:r>
              <a:rPr lang="en-US" dirty="0">
                <a:effectLst/>
              </a:rPr>
              <a:t> 11.11.2018)</a:t>
            </a:r>
            <a:endParaRPr lang="de-DE" dirty="0">
              <a:effectLst/>
            </a:endParaRPr>
          </a:p>
          <a:p>
            <a:r>
              <a:rPr lang="en-US" dirty="0">
                <a:effectLst/>
                <a:hlinkClick r:id="rId8"/>
              </a:rPr>
              <a:t>https://dbs.uni-leipzig.de/file/seminar_1112_volke_ausarbeitung.pdf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Abrufdatum</a:t>
            </a:r>
            <a:r>
              <a:rPr lang="en-US" dirty="0">
                <a:effectLst/>
              </a:rPr>
              <a:t>: 11.11.2018)</a:t>
            </a:r>
            <a:endParaRPr lang="de-DE" dirty="0">
              <a:effectLst/>
            </a:endParaRPr>
          </a:p>
          <a:p>
            <a:r>
              <a:rPr lang="en-US" dirty="0">
                <a:effectLst/>
                <a:hlinkClick r:id="rId9"/>
              </a:rPr>
              <a:t>https://dbs.uni-leipzig.de/file/seminar_1112_tran_ausarbeitung.pdf</a:t>
            </a:r>
            <a:r>
              <a:rPr lang="en-US" dirty="0">
                <a:effectLst/>
              </a:rPr>
              <a:t> (</a:t>
            </a:r>
            <a:r>
              <a:rPr lang="en-US" dirty="0" err="1">
                <a:effectLst/>
              </a:rPr>
              <a:t>Abrufdatum</a:t>
            </a:r>
            <a:r>
              <a:rPr lang="en-US" dirty="0">
                <a:effectLst/>
              </a:rPr>
              <a:t>: 15.11.2018)</a:t>
            </a:r>
            <a:endParaRPr lang="de-DE" dirty="0"/>
          </a:p>
        </p:txBody>
      </p:sp>
      <p:pic>
        <p:nvPicPr>
          <p:cNvPr id="5" name="Grafik 4" descr="Lupe">
            <a:extLst>
              <a:ext uri="{FF2B5EF4-FFF2-40B4-BE49-F238E27FC236}">
                <a16:creationId xmlns:a16="http://schemas.microsoft.com/office/drawing/2014/main" id="{5E954A4E-5D33-42E3-B418-A409CD7BEFE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7456" y="8364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5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F60BA-77CF-4B3E-8468-AE67EA96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Schlusswort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FBDEA5-B08F-46C0-A937-2DA520A26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Vielen Dank für Ihre Aufmerksamkeit! </a:t>
            </a:r>
          </a:p>
          <a:p>
            <a:pPr marL="0" indent="0">
              <a:buNone/>
            </a:pPr>
            <a:r>
              <a:rPr lang="de-DE" dirty="0"/>
              <a:t>	Haben Sie noch Fragen?</a:t>
            </a:r>
          </a:p>
        </p:txBody>
      </p:sp>
    </p:spTree>
    <p:extLst>
      <p:ext uri="{BB962C8B-B14F-4D97-AF65-F5344CB8AC3E}">
        <p14:creationId xmlns:p14="http://schemas.microsoft.com/office/powerpoint/2010/main" val="294427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A17C2-BFF6-41BD-972F-DF366F9C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Datenbanken?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840487-D10D-49B8-862D-C188E2F0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Elektronisches Verwaltungssystem</a:t>
            </a:r>
          </a:p>
          <a:p>
            <a:r>
              <a:rPr lang="de-DE" sz="3200" dirty="0"/>
              <a:t>Aufgaben: </a:t>
            </a:r>
          </a:p>
          <a:p>
            <a:pPr lvl="1"/>
            <a:r>
              <a:rPr lang="de-DE" sz="2800" dirty="0"/>
              <a:t>logische Zusammenhänge digital abbilden</a:t>
            </a:r>
          </a:p>
          <a:p>
            <a:pPr lvl="1"/>
            <a:r>
              <a:rPr lang="de-DE" sz="2800" dirty="0"/>
              <a:t>Datenbestände aus verschiedenen Teilgebieten bedarfsgerecht anzeigen </a:t>
            </a:r>
          </a:p>
          <a:p>
            <a:pPr lvl="1"/>
            <a:r>
              <a:rPr lang="de-DE" sz="2800" dirty="0"/>
              <a:t>Bilden komplette Prozessabläufe ab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32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AF6E-5EEC-4D12-BC2F-9B6ADD44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Datenbanken?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608B5-7E0D-4D05-B90F-AAE4E6557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330078" cy="4334860"/>
          </a:xfrm>
        </p:spPr>
        <p:txBody>
          <a:bodyPr>
            <a:normAutofit/>
          </a:bodyPr>
          <a:lstStyle/>
          <a:p>
            <a:r>
              <a:rPr lang="de-DE" sz="3200" dirty="0"/>
              <a:t>Besteht aus zwei Komponenten: </a:t>
            </a:r>
          </a:p>
          <a:p>
            <a:pPr lvl="1"/>
            <a:r>
              <a:rPr lang="de-DE" sz="2800" dirty="0"/>
              <a:t>Datenbankmanagementsystem (DBMS)</a:t>
            </a:r>
          </a:p>
          <a:p>
            <a:pPr lvl="1"/>
            <a:r>
              <a:rPr lang="de-DE" sz="2800" dirty="0"/>
              <a:t>Die Datenbank speichert die Informationen in Form von einzelnen Datensätzen ab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693CD9A-1D8C-43F4-8CA5-760B2385C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21" y="2336873"/>
            <a:ext cx="4521479" cy="37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2C48AB-8F7F-406B-B17F-B7FAD07A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de-DE" dirty="0"/>
              <a:t>Was ist SQL?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C1359-ED31-4647-89CF-EF689A8C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025278" cy="3996194"/>
          </a:xfrm>
        </p:spPr>
        <p:txBody>
          <a:bodyPr>
            <a:normAutofit/>
          </a:bodyPr>
          <a:lstStyle/>
          <a:p>
            <a:r>
              <a:rPr lang="de-DE" sz="2800" dirty="0"/>
              <a:t>SQL= </a:t>
            </a:r>
            <a:r>
              <a:rPr lang="de-DE" sz="2800" u="sng" dirty="0"/>
              <a:t>S</a:t>
            </a:r>
            <a:r>
              <a:rPr lang="de-DE" sz="2800" dirty="0"/>
              <a:t>tructured </a:t>
            </a:r>
            <a:r>
              <a:rPr lang="de-DE" sz="2800" u="sng" dirty="0"/>
              <a:t>Q</a:t>
            </a:r>
            <a:r>
              <a:rPr lang="de-DE" sz="2800" dirty="0"/>
              <a:t>uery </a:t>
            </a:r>
            <a:r>
              <a:rPr lang="de-DE" sz="2800" u="sng" dirty="0"/>
              <a:t>L</a:t>
            </a:r>
            <a:r>
              <a:rPr lang="de-DE" sz="2800" dirty="0"/>
              <a:t>anguage</a:t>
            </a:r>
          </a:p>
          <a:p>
            <a:r>
              <a:rPr lang="de-DE" sz="2800" dirty="0"/>
              <a:t>Datenbanksprache zur Erstellung von Datenbankstrukturen in relationalen Datenbanken</a:t>
            </a:r>
          </a:p>
          <a:p>
            <a:r>
              <a:rPr lang="de-DE" sz="2800" dirty="0"/>
              <a:t>Recht einfache Syntax </a:t>
            </a:r>
          </a:p>
          <a:p>
            <a:r>
              <a:rPr lang="de-DE" sz="2800" dirty="0"/>
              <a:t>Vorgänger: SEQUEL</a:t>
            </a:r>
          </a:p>
          <a:p>
            <a:r>
              <a:rPr lang="de-DE" sz="2800" dirty="0"/>
              <a:t>An englische Umgangssprache angelehnt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3499F7-9466-456A-AC2F-635A39932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41" y="2336873"/>
            <a:ext cx="5200759" cy="29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7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9C6D1-CF6A-43A8-9CA2-F219ACBF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de-DE" dirty="0"/>
              <a:t>Erstellen von Tabellen</a:t>
            </a:r>
          </a:p>
        </p:txBody>
      </p:sp>
      <p:pic>
        <p:nvPicPr>
          <p:cNvPr id="10" name="Inhaltsplatzhalter 4">
            <a:extLst>
              <a:ext uri="{FF2B5EF4-FFF2-40B4-BE49-F238E27FC236}">
                <a16:creationId xmlns:a16="http://schemas.microsoft.com/office/drawing/2014/main" id="{5A0C9282-9A6F-4EC6-BA5A-BE158D60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6" r="-988"/>
          <a:stretch/>
        </p:blipFill>
        <p:spPr>
          <a:xfrm>
            <a:off x="680321" y="2326485"/>
            <a:ext cx="4580785" cy="184011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631B9E5-FF74-413D-A29E-DB8020268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76" y="4807675"/>
            <a:ext cx="7177277" cy="12970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60B78-9F53-4BB6-A0C8-1EB9FDDE2C56}"/>
              </a:ext>
            </a:extLst>
          </p:cNvPr>
          <p:cNvCxnSpPr/>
          <p:nvPr/>
        </p:nvCxnSpPr>
        <p:spPr>
          <a:xfrm>
            <a:off x="217714" y="4412343"/>
            <a:ext cx="117420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117EFFA-76AA-4938-AC16-8A548D954608}"/>
              </a:ext>
            </a:extLst>
          </p:cNvPr>
          <p:cNvSpPr txBox="1"/>
          <p:nvPr/>
        </p:nvSpPr>
        <p:spPr>
          <a:xfrm>
            <a:off x="5262116" y="2844225"/>
            <a:ext cx="1668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SQL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6192EC-04F7-47AE-945B-D96998C7647A}"/>
              </a:ext>
            </a:extLst>
          </p:cNvPr>
          <p:cNvSpPr txBox="1"/>
          <p:nvPr/>
        </p:nvSpPr>
        <p:spPr>
          <a:xfrm>
            <a:off x="1708505" y="5250483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Ausgabe</a:t>
            </a:r>
          </a:p>
        </p:txBody>
      </p:sp>
    </p:spTree>
    <p:extLst>
      <p:ext uri="{BB962C8B-B14F-4D97-AF65-F5344CB8AC3E}">
        <p14:creationId xmlns:p14="http://schemas.microsoft.com/office/powerpoint/2010/main" val="32475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6599F-466F-469A-B64E-03014F20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Tabellen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9E3F5A7-8055-4258-A694-F24F50C84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9" y="4757024"/>
            <a:ext cx="7190703" cy="189612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5BD598-F9F7-4E13-B806-1F323E60F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9" y="2236903"/>
            <a:ext cx="7196586" cy="21173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63A94C-3568-4926-9A54-E198FCD62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37" y="3156385"/>
            <a:ext cx="4839763" cy="23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40C21-A9E9-4746-BC6B-E4F40929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INSERT INTO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6799B2F-E938-46F9-A2B9-55857918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815096"/>
            <a:ext cx="8146020" cy="613904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5F8511-F230-42B3-9A21-C57904BD9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601972"/>
            <a:ext cx="6708933" cy="213038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93D587-DAE8-419E-BEFC-66CB57B88788}"/>
              </a:ext>
            </a:extLst>
          </p:cNvPr>
          <p:cNvSpPr txBox="1"/>
          <p:nvPr/>
        </p:nvSpPr>
        <p:spPr>
          <a:xfrm>
            <a:off x="680321" y="2128264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SQL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34E401-B4B3-4220-BE86-6CD9095B9BAB}"/>
              </a:ext>
            </a:extLst>
          </p:cNvPr>
          <p:cNvSpPr txBox="1"/>
          <p:nvPr/>
        </p:nvSpPr>
        <p:spPr>
          <a:xfrm>
            <a:off x="680321" y="3886011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Ausgabe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63AFA04-CB51-4255-9A34-DAFB6BDFE288}"/>
              </a:ext>
            </a:extLst>
          </p:cNvPr>
          <p:cNvCxnSpPr>
            <a:cxnSpLocks/>
          </p:cNvCxnSpPr>
          <p:nvPr/>
        </p:nvCxnSpPr>
        <p:spPr>
          <a:xfrm>
            <a:off x="285750" y="3703320"/>
            <a:ext cx="115214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8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0D82C-A113-4A9D-A590-DFFFEAF1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DELETE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265C895-A566-42D9-B2F0-1EFC325C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6" y="2377440"/>
            <a:ext cx="4797056" cy="138798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452766-2B97-484F-AD01-996D9EA64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2" y="4463627"/>
            <a:ext cx="6713708" cy="2245783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4AC6168-D7EC-4E64-8AB8-95C0D245C7A7}"/>
              </a:ext>
            </a:extLst>
          </p:cNvPr>
          <p:cNvCxnSpPr/>
          <p:nvPr/>
        </p:nvCxnSpPr>
        <p:spPr>
          <a:xfrm>
            <a:off x="182880" y="3966210"/>
            <a:ext cx="117157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5A18E06D-93C1-481B-9E56-E5AE802334D2}"/>
              </a:ext>
            </a:extLst>
          </p:cNvPr>
          <p:cNvSpPr txBox="1"/>
          <p:nvPr/>
        </p:nvSpPr>
        <p:spPr>
          <a:xfrm>
            <a:off x="5315742" y="2779042"/>
            <a:ext cx="91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SQL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8BCFB1-F858-49D4-B783-ACD78CCB9F9F}"/>
              </a:ext>
            </a:extLst>
          </p:cNvPr>
          <p:cNvSpPr txBox="1"/>
          <p:nvPr/>
        </p:nvSpPr>
        <p:spPr>
          <a:xfrm>
            <a:off x="3375991" y="529413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Ausgabe</a:t>
            </a:r>
          </a:p>
        </p:txBody>
      </p:sp>
    </p:spTree>
    <p:extLst>
      <p:ext uri="{BB962C8B-B14F-4D97-AF65-F5344CB8AC3E}">
        <p14:creationId xmlns:p14="http://schemas.microsoft.com/office/powerpoint/2010/main" val="168886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Microsoft Office PowerPoint</Application>
  <PresentationFormat>Breitbild</PresentationFormat>
  <Paragraphs>178</Paragraphs>
  <Slides>25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Trebuchet MS</vt:lpstr>
      <vt:lpstr>Wingdings</vt:lpstr>
      <vt:lpstr>Berlin</vt:lpstr>
      <vt:lpstr>NoSQL Datenbanken</vt:lpstr>
      <vt:lpstr>Struktur</vt:lpstr>
      <vt:lpstr>Was sind Datenbanken?</vt:lpstr>
      <vt:lpstr>Was sind Datenbanken?</vt:lpstr>
      <vt:lpstr>Was ist SQL?</vt:lpstr>
      <vt:lpstr>Erstellen von Tabellen</vt:lpstr>
      <vt:lpstr>Unsere Tabellen </vt:lpstr>
      <vt:lpstr>INSERT INTO</vt:lpstr>
      <vt:lpstr>DELETE</vt:lpstr>
      <vt:lpstr>Einfache Abfrage</vt:lpstr>
      <vt:lpstr>Was ist eine JOIN Abfrage?</vt:lpstr>
      <vt:lpstr>Was ist NoSQL?</vt:lpstr>
      <vt:lpstr>Warum gewinnt NoSQL an Bedeutung?  </vt:lpstr>
      <vt:lpstr>Verteilte DBS, Skalierbarkeit, Replikation </vt:lpstr>
      <vt:lpstr>PowerPoint-Präsentation</vt:lpstr>
      <vt:lpstr>Kategorisierung der NoSQL Datenbanken</vt:lpstr>
      <vt:lpstr>I. Key/Value ( Schlüssel-Wert ) DBS </vt:lpstr>
      <vt:lpstr>II. Spaltenorientierte (Column-Family) DBS </vt:lpstr>
      <vt:lpstr>III. Document Stores (Dokumentorientiert)</vt:lpstr>
      <vt:lpstr>IV. Graphdatenbanken (Graphenbasiert) </vt:lpstr>
      <vt:lpstr>MongoDB Vorstellung</vt:lpstr>
      <vt:lpstr>Stärken von MongoDB</vt:lpstr>
      <vt:lpstr>Bücherquellen</vt:lpstr>
      <vt:lpstr>Internetquellen</vt:lpstr>
      <vt:lpstr>Schlusswort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Datenbanken</dc:title>
  <dc:creator>Fischer, Florian</dc:creator>
  <cp:lastModifiedBy>Fischer, Florian</cp:lastModifiedBy>
  <cp:revision>76</cp:revision>
  <dcterms:created xsi:type="dcterms:W3CDTF">2018-11-16T08:00:34Z</dcterms:created>
  <dcterms:modified xsi:type="dcterms:W3CDTF">2018-11-30T07:52:41Z</dcterms:modified>
</cp:coreProperties>
</file>